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x="18288000" cy="10287000"/>
  <p:notesSz cx="6858000" cy="9144000"/>
  <p:embeddedFontLst>
    <p:embeddedFont>
      <p:font typeface="Open Sans Medium" charset="1" panose="00000000000000000000"/>
      <p:regular r:id="rId23"/>
    </p:embeddedFont>
    <p:embeddedFont>
      <p:font typeface="HK Grotesk" charset="1" panose="00000500000000000000"/>
      <p:regular r:id="rId24"/>
    </p:embeddedFont>
    <p:embeddedFont>
      <p:font typeface="HK Grotesk Medium" charset="1" panose="00000600000000000000"/>
      <p:regular r:id="rId25"/>
    </p:embeddedFont>
    <p:embeddedFont>
      <p:font typeface="HK Grotesk Bold" charset="1" panose="00000800000000000000"/>
      <p:regular r:id="rId26"/>
    </p:embeddedFont>
    <p:embeddedFont>
      <p:font typeface="Canva Sans Bold" charset="1" panose="020B0803030501040103"/>
      <p:regular r:id="rId27"/>
    </p:embeddedFont>
    <p:embeddedFont>
      <p:font typeface="Open Sans Bold" charset="1" panose="00000000000000000000"/>
      <p:regular r:id="rId28"/>
    </p:embeddedFont>
    <p:embeddedFont>
      <p:font typeface="Open Sans" charset="1" panose="00000000000000000000"/>
      <p:regular r:id="rId29"/>
    </p:embeddedFont>
    <p:embeddedFont>
      <p:font typeface="Canva Sans" charset="1" panose="020B0503030501040103"/>
      <p:regular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1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2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3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4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5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6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27.png" Type="http://schemas.openxmlformats.org/officeDocument/2006/relationships/image"/><Relationship Id="rId5" Target="../media/image28.svg" Type="http://schemas.openxmlformats.org/officeDocument/2006/relationships/image"/><Relationship Id="rId6" Target="../media/image29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27.png" Type="http://schemas.openxmlformats.org/officeDocument/2006/relationships/image"/><Relationship Id="rId5" Target="../media/image28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7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png" Type="http://schemas.openxmlformats.org/officeDocument/2006/relationships/image"/><Relationship Id="rId4" Target="../media/image10.svg" Type="http://schemas.openxmlformats.org/officeDocument/2006/relationships/image"/><Relationship Id="rId5" Target="../media/image11.png" Type="http://schemas.openxmlformats.org/officeDocument/2006/relationships/image"/><Relationship Id="rId6" Target="../media/image12.svg" Type="http://schemas.openxmlformats.org/officeDocument/2006/relationships/image"/><Relationship Id="rId7" Target="../media/image13.png" Type="http://schemas.openxmlformats.org/officeDocument/2006/relationships/image"/><Relationship Id="rId8" Target="../media/image14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5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6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7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8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9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0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7" r="0" b="-37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4423666" y="9534525"/>
            <a:ext cx="7568718" cy="762000"/>
            <a:chOff x="0" y="0"/>
            <a:chExt cx="1993407" cy="20069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993407" cy="200691"/>
            </a:xfrm>
            <a:custGeom>
              <a:avLst/>
              <a:gdLst/>
              <a:ahLst/>
              <a:cxnLst/>
              <a:rect r="r" b="b" t="t" l="l"/>
              <a:pathLst>
                <a:path h="200691" w="1993407">
                  <a:moveTo>
                    <a:pt x="203200" y="0"/>
                  </a:moveTo>
                  <a:lnTo>
                    <a:pt x="1993407" y="0"/>
                  </a:lnTo>
                  <a:lnTo>
                    <a:pt x="1790207" y="200691"/>
                  </a:lnTo>
                  <a:lnTo>
                    <a:pt x="0" y="20069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255C8C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01600" y="-47625"/>
              <a:ext cx="1790207" cy="2483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0976941" y="0"/>
            <a:ext cx="7311059" cy="10287000"/>
            <a:chOff x="0" y="0"/>
            <a:chExt cx="9748079" cy="13716000"/>
          </a:xfrm>
        </p:grpSpPr>
        <p:pic>
          <p:nvPicPr>
            <p:cNvPr name="Picture 7" id="7"/>
            <p:cNvPicPr>
              <a:picLocks noChangeAspect="true"/>
            </p:cNvPicPr>
            <p:nvPr/>
          </p:nvPicPr>
          <p:blipFill>
            <a:blip r:embed="rId3"/>
            <a:srcRect l="26324" t="0" r="26324" b="0"/>
            <a:stretch>
              <a:fillRect/>
            </a:stretch>
          </p:blipFill>
          <p:spPr>
            <a:xfrm flipH="false" flipV="false">
              <a:off x="0" y="0"/>
              <a:ext cx="9748079" cy="13716000"/>
            </a:xfrm>
            <a:prstGeom prst="rect">
              <a:avLst/>
            </a:prstGeom>
          </p:spPr>
        </p:pic>
      </p:grpSp>
      <p:grpSp>
        <p:nvGrpSpPr>
          <p:cNvPr name="Group 8" id="8"/>
          <p:cNvGrpSpPr/>
          <p:nvPr/>
        </p:nvGrpSpPr>
        <p:grpSpPr>
          <a:xfrm rot="0">
            <a:off x="-1583156" y="-3773"/>
            <a:ext cx="7568718" cy="762000"/>
            <a:chOff x="0" y="0"/>
            <a:chExt cx="1993407" cy="20069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993407" cy="200691"/>
            </a:xfrm>
            <a:custGeom>
              <a:avLst/>
              <a:gdLst/>
              <a:ahLst/>
              <a:cxnLst/>
              <a:rect r="r" b="b" t="t" l="l"/>
              <a:pathLst>
                <a:path h="200691" w="1993407">
                  <a:moveTo>
                    <a:pt x="203200" y="0"/>
                  </a:moveTo>
                  <a:lnTo>
                    <a:pt x="1993407" y="0"/>
                  </a:lnTo>
                  <a:lnTo>
                    <a:pt x="1790207" y="200691"/>
                  </a:lnTo>
                  <a:lnTo>
                    <a:pt x="0" y="20069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255C8C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101600" y="-47625"/>
              <a:ext cx="1790207" cy="2483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9839559" y="758227"/>
            <a:ext cx="392848" cy="97855"/>
          </a:xfrm>
          <a:custGeom>
            <a:avLst/>
            <a:gdLst/>
            <a:ahLst/>
            <a:cxnLst/>
            <a:rect r="r" b="b" t="t" l="l"/>
            <a:pathLst>
              <a:path h="97855" w="392848">
                <a:moveTo>
                  <a:pt x="0" y="0"/>
                </a:moveTo>
                <a:lnTo>
                  <a:pt x="392849" y="0"/>
                </a:lnTo>
                <a:lnTo>
                  <a:pt x="392849" y="97855"/>
                </a:lnTo>
                <a:lnTo>
                  <a:pt x="0" y="978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true" flipV="false" rot="0">
            <a:off x="1028700" y="2845997"/>
            <a:ext cx="633491" cy="484909"/>
          </a:xfrm>
          <a:custGeom>
            <a:avLst/>
            <a:gdLst/>
            <a:ahLst/>
            <a:cxnLst/>
            <a:rect r="r" b="b" t="t" l="l"/>
            <a:pathLst>
              <a:path h="484909" w="633491">
                <a:moveTo>
                  <a:pt x="633491" y="0"/>
                </a:moveTo>
                <a:lnTo>
                  <a:pt x="0" y="0"/>
                </a:lnTo>
                <a:lnTo>
                  <a:pt x="0" y="484909"/>
                </a:lnTo>
                <a:lnTo>
                  <a:pt x="633491" y="484909"/>
                </a:lnTo>
                <a:lnTo>
                  <a:pt x="633491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028700" y="9412635"/>
            <a:ext cx="3015806" cy="2724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99"/>
              </a:lnSpc>
            </a:pPr>
            <a:r>
              <a:rPr lang="en-US" sz="1599" b="true">
                <a:solidFill>
                  <a:srgbClr val="000000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TOTAL QUALITY MANAGEMENT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682574" y="3402440"/>
            <a:ext cx="8605976" cy="28222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975"/>
              </a:lnSpc>
            </a:pPr>
            <a:r>
              <a:rPr lang="en-US" sz="9978" spc="-449">
                <a:solidFill>
                  <a:srgbClr val="255C8C"/>
                </a:solidFill>
                <a:latin typeface="HK Grotesk"/>
                <a:ea typeface="HK Grotesk"/>
                <a:cs typeface="HK Grotesk"/>
                <a:sym typeface="HK Grotesk"/>
              </a:rPr>
              <a:t>How To Manage People?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708310" y="6386661"/>
            <a:ext cx="4672393" cy="3251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89"/>
              </a:lnSpc>
            </a:pPr>
            <a:r>
              <a:rPr lang="en-US" sz="2353" b="true">
                <a:solidFill>
                  <a:srgbClr val="000000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GÖRKEM KAYA - 211015002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7" r="0" b="-37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7770875" y="0"/>
            <a:ext cx="6662939" cy="762000"/>
            <a:chOff x="0" y="0"/>
            <a:chExt cx="1754848" cy="20069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754848" cy="200691"/>
            </a:xfrm>
            <a:custGeom>
              <a:avLst/>
              <a:gdLst/>
              <a:ahLst/>
              <a:cxnLst/>
              <a:rect r="r" b="b" t="t" l="l"/>
              <a:pathLst>
                <a:path h="200691" w="1754848">
                  <a:moveTo>
                    <a:pt x="203200" y="0"/>
                  </a:moveTo>
                  <a:lnTo>
                    <a:pt x="1754848" y="0"/>
                  </a:lnTo>
                  <a:lnTo>
                    <a:pt x="1551648" y="200691"/>
                  </a:lnTo>
                  <a:lnTo>
                    <a:pt x="0" y="20069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255C8C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01600" y="-47625"/>
              <a:ext cx="1551648" cy="2483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-10800000">
            <a:off x="13014030" y="9525000"/>
            <a:ext cx="6662939" cy="762000"/>
            <a:chOff x="0" y="0"/>
            <a:chExt cx="1754848" cy="20069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754848" cy="200691"/>
            </a:xfrm>
            <a:custGeom>
              <a:avLst/>
              <a:gdLst/>
              <a:ahLst/>
              <a:cxnLst/>
              <a:rect r="r" b="b" t="t" l="l"/>
              <a:pathLst>
                <a:path h="200691" w="1754848">
                  <a:moveTo>
                    <a:pt x="203200" y="0"/>
                  </a:moveTo>
                  <a:lnTo>
                    <a:pt x="1754848" y="0"/>
                  </a:lnTo>
                  <a:lnTo>
                    <a:pt x="1551648" y="200691"/>
                  </a:lnTo>
                  <a:lnTo>
                    <a:pt x="0" y="20069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255C8C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01600" y="-47625"/>
              <a:ext cx="1551648" cy="2483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359371" y="2355069"/>
            <a:ext cx="9865354" cy="5576861"/>
            <a:chOff x="0" y="0"/>
            <a:chExt cx="13153806" cy="7435815"/>
          </a:xfrm>
        </p:grpSpPr>
        <p:pic>
          <p:nvPicPr>
            <p:cNvPr name="Picture 10" id="10"/>
            <p:cNvPicPr>
              <a:picLocks noChangeAspect="true"/>
            </p:cNvPicPr>
            <p:nvPr/>
          </p:nvPicPr>
          <p:blipFill>
            <a:blip r:embed="rId3"/>
            <a:srcRect l="296" t="0" r="296" b="0"/>
            <a:stretch>
              <a:fillRect/>
            </a:stretch>
          </p:blipFill>
          <p:spPr>
            <a:xfrm flipH="false" flipV="false">
              <a:off x="0" y="0"/>
              <a:ext cx="13153806" cy="7435815"/>
            </a:xfrm>
            <a:prstGeom prst="rect">
              <a:avLst/>
            </a:prstGeom>
          </p:spPr>
        </p:pic>
      </p:grpSp>
      <p:sp>
        <p:nvSpPr>
          <p:cNvPr name="Freeform 11" id="11"/>
          <p:cNvSpPr/>
          <p:nvPr/>
        </p:nvSpPr>
        <p:spPr>
          <a:xfrm flipH="false" flipV="false" rot="0">
            <a:off x="17062876" y="762000"/>
            <a:ext cx="392848" cy="97855"/>
          </a:xfrm>
          <a:custGeom>
            <a:avLst/>
            <a:gdLst/>
            <a:ahLst/>
            <a:cxnLst/>
            <a:rect r="r" b="b" t="t" l="l"/>
            <a:pathLst>
              <a:path h="97855" w="392848">
                <a:moveTo>
                  <a:pt x="0" y="0"/>
                </a:moveTo>
                <a:lnTo>
                  <a:pt x="392848" y="0"/>
                </a:lnTo>
                <a:lnTo>
                  <a:pt x="392848" y="97855"/>
                </a:lnTo>
                <a:lnTo>
                  <a:pt x="0" y="978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9865354" y="9412635"/>
            <a:ext cx="3015806" cy="2724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99"/>
              </a:lnSpc>
            </a:pPr>
            <a:r>
              <a:rPr lang="en-US" sz="1599" b="true">
                <a:solidFill>
                  <a:srgbClr val="000000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TOTAL QUALITY MANAGEMENT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546513" y="1524378"/>
            <a:ext cx="6909211" cy="10898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51"/>
              </a:lnSpc>
            </a:pPr>
            <a:r>
              <a:rPr lang="en-US" sz="3865" b="true">
                <a:solidFill>
                  <a:srgbClr val="255C8C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7. Let Your Team Be the Hero, Not You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546513" y="2883739"/>
            <a:ext cx="6806251" cy="752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00"/>
              </a:lnSpc>
            </a:pPr>
            <a:r>
              <a:rPr lang="en-US" b="true" sz="200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Share success:</a:t>
            </a: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Celebrate team achievements, not just your own, </a:t>
            </a:r>
            <a:r>
              <a:rPr lang="en-US" b="true" sz="200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to build stronger connections</a:t>
            </a: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546513" y="3962042"/>
            <a:ext cx="6806251" cy="752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00"/>
              </a:lnSpc>
            </a:pPr>
            <a:r>
              <a:rPr lang="en-US" b="true" sz="200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Highlight the team:</a:t>
            </a: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b="true" sz="200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Emphasize the contributions</a:t>
            </a: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of your team when sharing success with others.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546513" y="4895492"/>
            <a:ext cx="6806251" cy="752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00"/>
              </a:lnSpc>
            </a:pPr>
            <a:r>
              <a:rPr lang="en-US" b="true" sz="200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Build commitment:</a:t>
            </a: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Leaders who focus on team success </a:t>
            </a:r>
            <a:r>
              <a:rPr lang="en-US" b="true" sz="200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create a culture of collaboration and trust.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546513" y="6086116"/>
            <a:ext cx="6806251" cy="752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00"/>
              </a:lnSpc>
            </a:pPr>
            <a:r>
              <a:rPr lang="en-US" b="true" sz="200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Create a culture: </a:t>
            </a: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Celebrate teamwork and shared goals to reinforce a sense of collective accomplishment.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546513" y="7400566"/>
            <a:ext cx="6806251" cy="1133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00"/>
              </a:lnSpc>
            </a:pPr>
            <a:r>
              <a:rPr lang="en-US" b="true" sz="200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Example:</a:t>
            </a: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When sharing project success with upper management, highlight the contributions of team members.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7" r="0" b="-37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345187" y="0"/>
            <a:ext cx="6662939" cy="762000"/>
            <a:chOff x="0" y="0"/>
            <a:chExt cx="1754848" cy="20069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754848" cy="200691"/>
            </a:xfrm>
            <a:custGeom>
              <a:avLst/>
              <a:gdLst/>
              <a:ahLst/>
              <a:cxnLst/>
              <a:rect r="r" b="b" t="t" l="l"/>
              <a:pathLst>
                <a:path h="200691" w="1754848">
                  <a:moveTo>
                    <a:pt x="203200" y="0"/>
                  </a:moveTo>
                  <a:lnTo>
                    <a:pt x="1754848" y="0"/>
                  </a:lnTo>
                  <a:lnTo>
                    <a:pt x="1551648" y="200691"/>
                  </a:lnTo>
                  <a:lnTo>
                    <a:pt x="0" y="20069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255C8C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01600" y="-47625"/>
              <a:ext cx="1551648" cy="2483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-10800000">
            <a:off x="3897968" y="9525000"/>
            <a:ext cx="6662939" cy="762000"/>
            <a:chOff x="0" y="0"/>
            <a:chExt cx="1754848" cy="20069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754848" cy="200691"/>
            </a:xfrm>
            <a:custGeom>
              <a:avLst/>
              <a:gdLst/>
              <a:ahLst/>
              <a:cxnLst/>
              <a:rect r="r" b="b" t="t" l="l"/>
              <a:pathLst>
                <a:path h="200691" w="1754848">
                  <a:moveTo>
                    <a:pt x="203200" y="0"/>
                  </a:moveTo>
                  <a:lnTo>
                    <a:pt x="1754848" y="0"/>
                  </a:lnTo>
                  <a:lnTo>
                    <a:pt x="1551648" y="200691"/>
                  </a:lnTo>
                  <a:lnTo>
                    <a:pt x="0" y="20069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255C8C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01600" y="-47625"/>
              <a:ext cx="1551648" cy="2483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8894141" y="2717503"/>
            <a:ext cx="9242245" cy="5366003"/>
            <a:chOff x="0" y="0"/>
            <a:chExt cx="12322993" cy="7154670"/>
          </a:xfrm>
        </p:grpSpPr>
        <p:pic>
          <p:nvPicPr>
            <p:cNvPr name="Picture 10" id="10"/>
            <p:cNvPicPr>
              <a:picLocks noChangeAspect="true"/>
            </p:cNvPicPr>
            <p:nvPr/>
          </p:nvPicPr>
          <p:blipFill>
            <a:blip r:embed="rId3"/>
            <a:srcRect l="1665" t="0" r="1665" b="0"/>
            <a:stretch>
              <a:fillRect/>
            </a:stretch>
          </p:blipFill>
          <p:spPr>
            <a:xfrm flipH="false" flipV="false">
              <a:off x="0" y="0"/>
              <a:ext cx="12322993" cy="7154670"/>
            </a:xfrm>
            <a:prstGeom prst="rect">
              <a:avLst/>
            </a:prstGeom>
          </p:spPr>
        </p:pic>
      </p:grpSp>
      <p:sp>
        <p:nvSpPr>
          <p:cNvPr name="Freeform 11" id="11"/>
          <p:cNvSpPr/>
          <p:nvPr/>
        </p:nvSpPr>
        <p:spPr>
          <a:xfrm flipH="false" flipV="false" rot="0">
            <a:off x="8255704" y="1988521"/>
            <a:ext cx="392848" cy="97855"/>
          </a:xfrm>
          <a:custGeom>
            <a:avLst/>
            <a:gdLst/>
            <a:ahLst/>
            <a:cxnLst/>
            <a:rect r="r" b="b" t="t" l="l"/>
            <a:pathLst>
              <a:path h="97855" w="392848">
                <a:moveTo>
                  <a:pt x="0" y="0"/>
                </a:moveTo>
                <a:lnTo>
                  <a:pt x="392849" y="0"/>
                </a:lnTo>
                <a:lnTo>
                  <a:pt x="392849" y="97855"/>
                </a:lnTo>
                <a:lnTo>
                  <a:pt x="0" y="978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028700" y="9412635"/>
            <a:ext cx="3015806" cy="2724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99"/>
              </a:lnSpc>
            </a:pPr>
            <a:r>
              <a:rPr lang="en-US" sz="1599" b="true">
                <a:solidFill>
                  <a:srgbClr val="000000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TOTAL QUALITY MANAGEMENT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453563" y="1602764"/>
            <a:ext cx="8692841" cy="16560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90"/>
              </a:lnSpc>
            </a:pPr>
            <a:r>
              <a:rPr lang="en-US" sz="5900" b="true">
                <a:solidFill>
                  <a:srgbClr val="255C8C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8. Management is a Learned Skill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453563" y="3395228"/>
            <a:ext cx="6806251" cy="752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00"/>
              </a:lnSpc>
            </a:pPr>
            <a:r>
              <a:rPr lang="en-US" b="true" sz="200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Continuous learning:</a:t>
            </a: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b="true" sz="200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Leadership is not innate</a:t>
            </a: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; it is a skill that </a:t>
            </a:r>
            <a:r>
              <a:rPr lang="en-US" b="true" sz="200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can be learned and developed.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453563" y="4473531"/>
            <a:ext cx="6806251" cy="752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00"/>
              </a:lnSpc>
            </a:pPr>
            <a:r>
              <a:rPr lang="en-US" b="true" sz="200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Mentoring and feedback:</a:t>
            </a: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Regularly seek mentorship or feedback to improve your management skills.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453563" y="5406981"/>
            <a:ext cx="6806251" cy="1133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00"/>
              </a:lnSpc>
            </a:pPr>
            <a:r>
              <a:rPr lang="en-US" b="true" sz="200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Reading and research:</a:t>
            </a: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b="true" sz="200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Enhance your leadership</a:t>
            </a: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abilities by </a:t>
            </a:r>
            <a:r>
              <a:rPr lang="en-US" b="true" sz="200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reading books</a:t>
            </a: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or </a:t>
            </a:r>
            <a:r>
              <a:rPr lang="en-US" b="true" sz="200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taking courses</a:t>
            </a: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on leadership.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453563" y="6597606"/>
            <a:ext cx="6806251" cy="1133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00"/>
              </a:lnSpc>
            </a:pPr>
            <a:r>
              <a:rPr lang="en-US" b="true" sz="200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Practice makes perfect: </a:t>
            </a: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Management skills are best developed through </a:t>
            </a:r>
            <a:r>
              <a:rPr lang="en-US" b="true" sz="200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continuous practice</a:t>
            </a: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and </a:t>
            </a:r>
            <a:r>
              <a:rPr lang="en-US" b="true" sz="200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application</a:t>
            </a: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453563" y="7912056"/>
            <a:ext cx="6806251" cy="752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00"/>
              </a:lnSpc>
            </a:pPr>
            <a:r>
              <a:rPr lang="en-US" b="true" sz="200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Example:</a:t>
            </a: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Read a leadership book or seek mentorship weekly to improve your management abilities.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7" r="0" b="-37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7770875" y="0"/>
            <a:ext cx="6662939" cy="762000"/>
            <a:chOff x="0" y="0"/>
            <a:chExt cx="1754848" cy="20069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754848" cy="200691"/>
            </a:xfrm>
            <a:custGeom>
              <a:avLst/>
              <a:gdLst/>
              <a:ahLst/>
              <a:cxnLst/>
              <a:rect r="r" b="b" t="t" l="l"/>
              <a:pathLst>
                <a:path h="200691" w="1754848">
                  <a:moveTo>
                    <a:pt x="203200" y="0"/>
                  </a:moveTo>
                  <a:lnTo>
                    <a:pt x="1754848" y="0"/>
                  </a:lnTo>
                  <a:lnTo>
                    <a:pt x="1551648" y="200691"/>
                  </a:lnTo>
                  <a:lnTo>
                    <a:pt x="0" y="20069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255C8C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01600" y="-47625"/>
              <a:ext cx="1551648" cy="2483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-10800000">
            <a:off x="13014030" y="9525000"/>
            <a:ext cx="6662939" cy="762000"/>
            <a:chOff x="0" y="0"/>
            <a:chExt cx="1754848" cy="20069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754848" cy="200691"/>
            </a:xfrm>
            <a:custGeom>
              <a:avLst/>
              <a:gdLst/>
              <a:ahLst/>
              <a:cxnLst/>
              <a:rect r="r" b="b" t="t" l="l"/>
              <a:pathLst>
                <a:path h="200691" w="1754848">
                  <a:moveTo>
                    <a:pt x="203200" y="0"/>
                  </a:moveTo>
                  <a:lnTo>
                    <a:pt x="1754848" y="0"/>
                  </a:lnTo>
                  <a:lnTo>
                    <a:pt x="1551648" y="200691"/>
                  </a:lnTo>
                  <a:lnTo>
                    <a:pt x="0" y="20069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255C8C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01600" y="-47625"/>
              <a:ext cx="1551648" cy="2483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707013" y="1499525"/>
            <a:ext cx="7287249" cy="7060047"/>
            <a:chOff x="0" y="0"/>
            <a:chExt cx="9716332" cy="9413395"/>
          </a:xfrm>
        </p:grpSpPr>
        <p:pic>
          <p:nvPicPr>
            <p:cNvPr name="Picture 10" id="10"/>
            <p:cNvPicPr>
              <a:picLocks noChangeAspect="true"/>
            </p:cNvPicPr>
            <p:nvPr/>
          </p:nvPicPr>
          <p:blipFill>
            <a:blip r:embed="rId3"/>
            <a:srcRect l="0" t="4158" r="0" b="4158"/>
            <a:stretch>
              <a:fillRect/>
            </a:stretch>
          </p:blipFill>
          <p:spPr>
            <a:xfrm flipH="false" flipV="false">
              <a:off x="0" y="0"/>
              <a:ext cx="9716332" cy="9413395"/>
            </a:xfrm>
            <a:prstGeom prst="rect">
              <a:avLst/>
            </a:prstGeom>
          </p:spPr>
        </p:pic>
      </p:grpSp>
      <p:sp>
        <p:nvSpPr>
          <p:cNvPr name="Freeform 11" id="11"/>
          <p:cNvSpPr/>
          <p:nvPr/>
        </p:nvSpPr>
        <p:spPr>
          <a:xfrm flipH="false" flipV="false" rot="0">
            <a:off x="17062876" y="762000"/>
            <a:ext cx="392848" cy="97855"/>
          </a:xfrm>
          <a:custGeom>
            <a:avLst/>
            <a:gdLst/>
            <a:ahLst/>
            <a:cxnLst/>
            <a:rect r="r" b="b" t="t" l="l"/>
            <a:pathLst>
              <a:path h="97855" w="392848">
                <a:moveTo>
                  <a:pt x="0" y="0"/>
                </a:moveTo>
                <a:lnTo>
                  <a:pt x="392848" y="0"/>
                </a:lnTo>
                <a:lnTo>
                  <a:pt x="392848" y="97855"/>
                </a:lnTo>
                <a:lnTo>
                  <a:pt x="0" y="978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9865354" y="9412635"/>
            <a:ext cx="3015806" cy="2724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99"/>
              </a:lnSpc>
            </a:pPr>
            <a:r>
              <a:rPr lang="en-US" sz="1599" b="true">
                <a:solidFill>
                  <a:srgbClr val="000000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TOTAL QUALITY MANAGEMENT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546513" y="1524378"/>
            <a:ext cx="6909211" cy="10898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51"/>
              </a:lnSpc>
            </a:pPr>
            <a:r>
              <a:rPr lang="en-US" sz="3865" b="true">
                <a:solidFill>
                  <a:srgbClr val="255C8C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9. Hire the Right People, Don’t Try to Fix Later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546513" y="2883739"/>
            <a:ext cx="6806251" cy="752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00"/>
              </a:lnSpc>
            </a:pPr>
            <a:r>
              <a:rPr lang="en-US" b="true" sz="200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Correct hiring:</a:t>
            </a: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The foundation of good management starts with </a:t>
            </a:r>
            <a:r>
              <a:rPr lang="en-US" b="true" sz="200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hiring the right people for the right roles</a:t>
            </a: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546513" y="3962042"/>
            <a:ext cx="6806251" cy="752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00"/>
              </a:lnSpc>
            </a:pPr>
            <a:r>
              <a:rPr lang="en-US" b="true" sz="200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Fit with team culture:</a:t>
            </a: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Ensure that candidates have the </a:t>
            </a:r>
            <a:r>
              <a:rPr lang="en-US" b="true" sz="200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right technical</a:t>
            </a: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and</a:t>
            </a:r>
            <a:r>
              <a:rPr lang="en-US" b="true" sz="200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social skills</a:t>
            </a: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for the position.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546513" y="4895492"/>
            <a:ext cx="6806251" cy="752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00"/>
              </a:lnSpc>
            </a:pPr>
            <a:r>
              <a:rPr lang="en-US" b="true" sz="200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Job description alignment: </a:t>
            </a: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Make sure the candidate fits the job description to avoid issues later on.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546513" y="6086116"/>
            <a:ext cx="6806251" cy="752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00"/>
              </a:lnSpc>
            </a:pPr>
            <a:r>
              <a:rPr lang="en-US" b="true" sz="200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Thorough interview process:</a:t>
            </a: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Evaluate both technical and cultural fit during the hiring process.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546513" y="7400566"/>
            <a:ext cx="6806251" cy="1514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00"/>
              </a:lnSpc>
            </a:pPr>
            <a:r>
              <a:rPr lang="en-US" sz="200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Example:</a:t>
            </a: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Hiring someone with strong technical skills but poor teamwork ability for a leadership role can lead to problems.</a:t>
            </a:r>
          </a:p>
          <a:p>
            <a:pPr algn="just">
              <a:lnSpc>
                <a:spcPts val="3000"/>
              </a:lnSpc>
            </a:pP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7" r="0" b="-37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345187" y="0"/>
            <a:ext cx="6662939" cy="762000"/>
            <a:chOff x="0" y="0"/>
            <a:chExt cx="1754848" cy="20069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754848" cy="200691"/>
            </a:xfrm>
            <a:custGeom>
              <a:avLst/>
              <a:gdLst/>
              <a:ahLst/>
              <a:cxnLst/>
              <a:rect r="r" b="b" t="t" l="l"/>
              <a:pathLst>
                <a:path h="200691" w="1754848">
                  <a:moveTo>
                    <a:pt x="203200" y="0"/>
                  </a:moveTo>
                  <a:lnTo>
                    <a:pt x="1754848" y="0"/>
                  </a:lnTo>
                  <a:lnTo>
                    <a:pt x="1551648" y="200691"/>
                  </a:lnTo>
                  <a:lnTo>
                    <a:pt x="0" y="20069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255C8C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01600" y="-47625"/>
              <a:ext cx="1551648" cy="2483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-10800000">
            <a:off x="3897968" y="9525000"/>
            <a:ext cx="6662939" cy="762000"/>
            <a:chOff x="0" y="0"/>
            <a:chExt cx="1754848" cy="20069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754848" cy="200691"/>
            </a:xfrm>
            <a:custGeom>
              <a:avLst/>
              <a:gdLst/>
              <a:ahLst/>
              <a:cxnLst/>
              <a:rect r="r" b="b" t="t" l="l"/>
              <a:pathLst>
                <a:path h="200691" w="1754848">
                  <a:moveTo>
                    <a:pt x="203200" y="0"/>
                  </a:moveTo>
                  <a:lnTo>
                    <a:pt x="1754848" y="0"/>
                  </a:lnTo>
                  <a:lnTo>
                    <a:pt x="1551648" y="200691"/>
                  </a:lnTo>
                  <a:lnTo>
                    <a:pt x="0" y="20069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255C8C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01600" y="-47625"/>
              <a:ext cx="1551648" cy="2483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9144000" y="1623391"/>
            <a:ext cx="8700323" cy="7040217"/>
            <a:chOff x="0" y="0"/>
            <a:chExt cx="11600430" cy="9386957"/>
          </a:xfrm>
        </p:grpSpPr>
        <p:pic>
          <p:nvPicPr>
            <p:cNvPr name="Picture 10" id="10"/>
            <p:cNvPicPr>
              <a:picLocks noChangeAspect="true"/>
            </p:cNvPicPr>
            <p:nvPr/>
          </p:nvPicPr>
          <p:blipFill>
            <a:blip r:embed="rId3"/>
            <a:srcRect l="12925" t="0" r="12925" b="0"/>
            <a:stretch>
              <a:fillRect/>
            </a:stretch>
          </p:blipFill>
          <p:spPr>
            <a:xfrm flipH="false" flipV="false">
              <a:off x="0" y="0"/>
              <a:ext cx="11600430" cy="9386957"/>
            </a:xfrm>
            <a:prstGeom prst="rect">
              <a:avLst/>
            </a:prstGeom>
          </p:spPr>
        </p:pic>
      </p:grpSp>
      <p:sp>
        <p:nvSpPr>
          <p:cNvPr name="Freeform 11" id="11"/>
          <p:cNvSpPr/>
          <p:nvPr/>
        </p:nvSpPr>
        <p:spPr>
          <a:xfrm flipH="false" flipV="false" rot="0">
            <a:off x="8259814" y="1194910"/>
            <a:ext cx="392848" cy="97855"/>
          </a:xfrm>
          <a:custGeom>
            <a:avLst/>
            <a:gdLst/>
            <a:ahLst/>
            <a:cxnLst/>
            <a:rect r="r" b="b" t="t" l="l"/>
            <a:pathLst>
              <a:path h="97855" w="392848">
                <a:moveTo>
                  <a:pt x="0" y="0"/>
                </a:moveTo>
                <a:lnTo>
                  <a:pt x="392848" y="0"/>
                </a:lnTo>
                <a:lnTo>
                  <a:pt x="392848" y="97855"/>
                </a:lnTo>
                <a:lnTo>
                  <a:pt x="0" y="978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028700" y="9412635"/>
            <a:ext cx="3015806" cy="2724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99"/>
              </a:lnSpc>
            </a:pPr>
            <a:r>
              <a:rPr lang="en-US" sz="1599" b="true">
                <a:solidFill>
                  <a:srgbClr val="000000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TOTAL QUALITY MANAGEMENT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453563" y="986672"/>
            <a:ext cx="6802141" cy="24752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90"/>
              </a:lnSpc>
            </a:pPr>
            <a:r>
              <a:rPr lang="en-US" sz="5900" b="true">
                <a:solidFill>
                  <a:srgbClr val="255C8C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10. Make Fewer Decisions, Delegate More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453563" y="3395228"/>
            <a:ext cx="6806251" cy="1133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00"/>
              </a:lnSpc>
            </a:pPr>
            <a:r>
              <a:rPr lang="en-US" b="true" sz="200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Delegation of authority:</a:t>
            </a: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000" u="sng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Empower your employees to make decisions</a:t>
            </a: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, which will speed up the process and increase engagement.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453563" y="4772025"/>
            <a:ext cx="6806251" cy="752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00"/>
              </a:lnSpc>
            </a:pPr>
            <a:r>
              <a:rPr lang="en-US" b="true" sz="200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Faster decision-making:</a:t>
            </a: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Allowing employees to take responsibility for decisions </a:t>
            </a:r>
            <a:r>
              <a:rPr lang="en-US" b="true" sz="200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accelerates progress</a:t>
            </a: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449453" y="5856244"/>
            <a:ext cx="6806251" cy="1133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00"/>
              </a:lnSpc>
            </a:pPr>
            <a:r>
              <a:rPr lang="en-US" b="true" sz="200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Increase efficiency:</a:t>
            </a: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Less decision-making by you means more time for you and your employees to focus on other important tasks.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449453" y="7246894"/>
            <a:ext cx="6806251" cy="752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00"/>
              </a:lnSpc>
            </a:pPr>
            <a:r>
              <a:rPr lang="en-US" b="true" sz="200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Example:</a:t>
            </a: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Allow team members to make smaller purchasing decisions independently.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7" r="0" b="-37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7770875" y="0"/>
            <a:ext cx="6662939" cy="762000"/>
            <a:chOff x="0" y="0"/>
            <a:chExt cx="1754848" cy="20069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754848" cy="200691"/>
            </a:xfrm>
            <a:custGeom>
              <a:avLst/>
              <a:gdLst/>
              <a:ahLst/>
              <a:cxnLst/>
              <a:rect r="r" b="b" t="t" l="l"/>
              <a:pathLst>
                <a:path h="200691" w="1754848">
                  <a:moveTo>
                    <a:pt x="203200" y="0"/>
                  </a:moveTo>
                  <a:lnTo>
                    <a:pt x="1754848" y="0"/>
                  </a:lnTo>
                  <a:lnTo>
                    <a:pt x="1551648" y="200691"/>
                  </a:lnTo>
                  <a:lnTo>
                    <a:pt x="0" y="20069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255C8C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01600" y="-47625"/>
              <a:ext cx="1551648" cy="2483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-10800000">
            <a:off x="13014030" y="9525000"/>
            <a:ext cx="6662939" cy="762000"/>
            <a:chOff x="0" y="0"/>
            <a:chExt cx="1754848" cy="20069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754848" cy="200691"/>
            </a:xfrm>
            <a:custGeom>
              <a:avLst/>
              <a:gdLst/>
              <a:ahLst/>
              <a:cxnLst/>
              <a:rect r="r" b="b" t="t" l="l"/>
              <a:pathLst>
                <a:path h="200691" w="1754848">
                  <a:moveTo>
                    <a:pt x="203200" y="0"/>
                  </a:moveTo>
                  <a:lnTo>
                    <a:pt x="1754848" y="0"/>
                  </a:lnTo>
                  <a:lnTo>
                    <a:pt x="1551648" y="200691"/>
                  </a:lnTo>
                  <a:lnTo>
                    <a:pt x="0" y="20069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255C8C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01600" y="-47625"/>
              <a:ext cx="1551648" cy="2483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239581" y="1979912"/>
            <a:ext cx="9865354" cy="5875877"/>
            <a:chOff x="0" y="0"/>
            <a:chExt cx="13153806" cy="7834503"/>
          </a:xfrm>
        </p:grpSpPr>
        <p:pic>
          <p:nvPicPr>
            <p:cNvPr name="Picture 10" id="10"/>
            <p:cNvPicPr>
              <a:picLocks noChangeAspect="true"/>
            </p:cNvPicPr>
            <p:nvPr/>
          </p:nvPicPr>
          <p:blipFill>
            <a:blip r:embed="rId3"/>
            <a:srcRect l="4668" t="0" r="4668" b="0"/>
            <a:stretch>
              <a:fillRect/>
            </a:stretch>
          </p:blipFill>
          <p:spPr>
            <a:xfrm flipH="false" flipV="false">
              <a:off x="0" y="0"/>
              <a:ext cx="13153806" cy="7834503"/>
            </a:xfrm>
            <a:prstGeom prst="rect">
              <a:avLst/>
            </a:prstGeom>
          </p:spPr>
        </p:pic>
      </p:grpSp>
      <p:sp>
        <p:nvSpPr>
          <p:cNvPr name="Freeform 11" id="11"/>
          <p:cNvSpPr/>
          <p:nvPr/>
        </p:nvSpPr>
        <p:spPr>
          <a:xfrm flipH="false" flipV="false" rot="0">
            <a:off x="17062876" y="762000"/>
            <a:ext cx="392848" cy="97855"/>
          </a:xfrm>
          <a:custGeom>
            <a:avLst/>
            <a:gdLst/>
            <a:ahLst/>
            <a:cxnLst/>
            <a:rect r="r" b="b" t="t" l="l"/>
            <a:pathLst>
              <a:path h="97855" w="392848">
                <a:moveTo>
                  <a:pt x="0" y="0"/>
                </a:moveTo>
                <a:lnTo>
                  <a:pt x="392848" y="0"/>
                </a:lnTo>
                <a:lnTo>
                  <a:pt x="392848" y="97855"/>
                </a:lnTo>
                <a:lnTo>
                  <a:pt x="0" y="978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9865354" y="9412635"/>
            <a:ext cx="3015806" cy="2724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99"/>
              </a:lnSpc>
            </a:pPr>
            <a:r>
              <a:rPr lang="en-US" sz="1599" b="true">
                <a:solidFill>
                  <a:srgbClr val="000000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TOTAL QUALITY MANAGEMENT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546513" y="1924428"/>
            <a:ext cx="6909211" cy="10898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51"/>
              </a:lnSpc>
            </a:pPr>
            <a:r>
              <a:rPr lang="en-US" sz="3865" b="true">
                <a:solidFill>
                  <a:srgbClr val="255C8C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11. Foster a Good Communication Culture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546513" y="3283789"/>
            <a:ext cx="6806251" cy="1133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00"/>
              </a:lnSpc>
            </a:pPr>
            <a:r>
              <a:rPr lang="en-US" b="true" sz="200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Open and regular communication:</a:t>
            </a: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Clear, transparent communication </a:t>
            </a:r>
            <a:r>
              <a:rPr lang="en-US" b="true" sz="200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fosters a safe and trusting environment.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546513" y="4683964"/>
            <a:ext cx="6806251" cy="752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00"/>
              </a:lnSpc>
            </a:pPr>
            <a:r>
              <a:rPr lang="en-US" b="true" sz="200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Regular meetings:</a:t>
            </a: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Hold regular team meetings to maintain open communication and address concerns.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546513" y="5703139"/>
            <a:ext cx="6806251" cy="1133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00"/>
              </a:lnSpc>
            </a:pPr>
            <a:r>
              <a:rPr lang="en-US" b="true" sz="200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Two-way communication:</a:t>
            </a: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Leaders should not only share information but also </a:t>
            </a:r>
            <a:r>
              <a:rPr lang="en-US" b="true" sz="200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listen to feedback from their team.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546513" y="7103314"/>
            <a:ext cx="6806251" cy="752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00"/>
              </a:lnSpc>
            </a:pPr>
            <a:r>
              <a:rPr lang="en-US" b="true" sz="200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Example:</a:t>
            </a: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Hold weekly team meetings </a:t>
            </a:r>
            <a:r>
              <a:rPr lang="en-US" b="true" sz="200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where everyone has a chance to speak</a:t>
            </a: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and </a:t>
            </a:r>
            <a:r>
              <a:rPr lang="en-US" b="true" sz="200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contribute</a:t>
            </a: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7" r="0" b="-37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345187" y="0"/>
            <a:ext cx="6662939" cy="762000"/>
            <a:chOff x="0" y="0"/>
            <a:chExt cx="1754848" cy="20069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754848" cy="200691"/>
            </a:xfrm>
            <a:custGeom>
              <a:avLst/>
              <a:gdLst/>
              <a:ahLst/>
              <a:cxnLst/>
              <a:rect r="r" b="b" t="t" l="l"/>
              <a:pathLst>
                <a:path h="200691" w="1754848">
                  <a:moveTo>
                    <a:pt x="203200" y="0"/>
                  </a:moveTo>
                  <a:lnTo>
                    <a:pt x="1754848" y="0"/>
                  </a:lnTo>
                  <a:lnTo>
                    <a:pt x="1551648" y="200691"/>
                  </a:lnTo>
                  <a:lnTo>
                    <a:pt x="0" y="20069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255C8C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01600" y="-47625"/>
              <a:ext cx="1551648" cy="2483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-10800000">
            <a:off x="3897968" y="9525000"/>
            <a:ext cx="6662939" cy="762000"/>
            <a:chOff x="0" y="0"/>
            <a:chExt cx="1754848" cy="20069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754848" cy="200691"/>
            </a:xfrm>
            <a:custGeom>
              <a:avLst/>
              <a:gdLst/>
              <a:ahLst/>
              <a:cxnLst/>
              <a:rect r="r" b="b" t="t" l="l"/>
              <a:pathLst>
                <a:path h="200691" w="1754848">
                  <a:moveTo>
                    <a:pt x="203200" y="0"/>
                  </a:moveTo>
                  <a:lnTo>
                    <a:pt x="1754848" y="0"/>
                  </a:lnTo>
                  <a:lnTo>
                    <a:pt x="1551648" y="200691"/>
                  </a:lnTo>
                  <a:lnTo>
                    <a:pt x="0" y="20069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255C8C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01600" y="-47625"/>
              <a:ext cx="1551648" cy="2483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9124950" y="2416303"/>
            <a:ext cx="9007360" cy="5857703"/>
            <a:chOff x="0" y="0"/>
            <a:chExt cx="12009813" cy="7810270"/>
          </a:xfrm>
        </p:grpSpPr>
        <p:pic>
          <p:nvPicPr>
            <p:cNvPr name="Picture 10" id="10"/>
            <p:cNvPicPr>
              <a:picLocks noChangeAspect="true"/>
            </p:cNvPicPr>
            <p:nvPr/>
          </p:nvPicPr>
          <p:blipFill>
            <a:blip r:embed="rId3"/>
            <a:srcRect l="0" t="2105" r="0" b="2105"/>
            <a:stretch>
              <a:fillRect/>
            </a:stretch>
          </p:blipFill>
          <p:spPr>
            <a:xfrm flipH="false" flipV="false">
              <a:off x="0" y="0"/>
              <a:ext cx="12009813" cy="7810270"/>
            </a:xfrm>
            <a:prstGeom prst="rect">
              <a:avLst/>
            </a:prstGeom>
          </p:spPr>
        </p:pic>
      </p:grpSp>
      <p:sp>
        <p:nvSpPr>
          <p:cNvPr name="Freeform 11" id="11"/>
          <p:cNvSpPr/>
          <p:nvPr/>
        </p:nvSpPr>
        <p:spPr>
          <a:xfrm flipH="false" flipV="false" rot="0">
            <a:off x="8645023" y="1403167"/>
            <a:ext cx="392848" cy="97855"/>
          </a:xfrm>
          <a:custGeom>
            <a:avLst/>
            <a:gdLst/>
            <a:ahLst/>
            <a:cxnLst/>
            <a:rect r="r" b="b" t="t" l="l"/>
            <a:pathLst>
              <a:path h="97855" w="392848">
                <a:moveTo>
                  <a:pt x="0" y="0"/>
                </a:moveTo>
                <a:lnTo>
                  <a:pt x="392848" y="0"/>
                </a:lnTo>
                <a:lnTo>
                  <a:pt x="392848" y="97855"/>
                </a:lnTo>
                <a:lnTo>
                  <a:pt x="0" y="978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028700" y="9412635"/>
            <a:ext cx="3015806" cy="2724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99"/>
              </a:lnSpc>
            </a:pPr>
            <a:r>
              <a:rPr lang="en-US" sz="1599" b="true">
                <a:solidFill>
                  <a:srgbClr val="000000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TOTAL QUALITY MANAGEMENT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453563" y="1558172"/>
            <a:ext cx="8692841" cy="16560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90"/>
              </a:lnSpc>
            </a:pPr>
            <a:r>
              <a:rPr lang="en-US" sz="5900" b="true">
                <a:solidFill>
                  <a:srgbClr val="255C8C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12. Celebrate Success, Appreciate Effort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453563" y="3395228"/>
            <a:ext cx="6806251" cy="752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00"/>
              </a:lnSpc>
            </a:pPr>
            <a:r>
              <a:rPr lang="en-US" b="true" sz="200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Acknowledge effort:</a:t>
            </a: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Recognize not just big wins but also </a:t>
            </a:r>
            <a:r>
              <a:rPr lang="en-US" b="true" sz="200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daily efforts</a:t>
            </a: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and </a:t>
            </a:r>
            <a:r>
              <a:rPr lang="en-US" b="true" sz="200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small successes</a:t>
            </a: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453563" y="4473531"/>
            <a:ext cx="6806251" cy="752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00"/>
              </a:lnSpc>
            </a:pPr>
            <a:r>
              <a:rPr lang="en-US" b="true" sz="200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Strengthen team spirit:</a:t>
            </a: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Celebrating achievements fosters </a:t>
            </a:r>
            <a:r>
              <a:rPr lang="en-US" b="true" sz="200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team cohesion and loyalty.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453563" y="5406981"/>
            <a:ext cx="6806251" cy="752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00"/>
              </a:lnSpc>
            </a:pPr>
            <a:r>
              <a:rPr lang="en-US" b="true" sz="200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Avoid micromanaging:</a:t>
            </a: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Employees should be recognized </a:t>
            </a:r>
            <a:r>
              <a:rPr lang="en-US" b="true" sz="200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for their daily efforts</a:t>
            </a: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lang="en-US" sz="2000" u="sng">
                <a:solidFill>
                  <a:srgbClr val="FF3131"/>
                </a:solidFill>
                <a:latin typeface="Open Sans"/>
                <a:ea typeface="Open Sans"/>
                <a:cs typeface="Open Sans"/>
                <a:sym typeface="Open Sans"/>
              </a:rPr>
              <a:t>not just large accomplishments.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453563" y="6597606"/>
            <a:ext cx="6806251" cy="752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00"/>
              </a:lnSpc>
            </a:pPr>
            <a:r>
              <a:rPr lang="en-US" b="true" sz="200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Motivate employees:</a:t>
            </a: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Celebrating success motivates employees to keep performing well.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453563" y="7673931"/>
            <a:ext cx="6806251" cy="1133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00"/>
              </a:lnSpc>
            </a:pPr>
            <a:r>
              <a:rPr lang="en-US" sz="200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Example:</a:t>
            </a: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Organize a team dinner after a busy period or send emails highlighting small successes to boost morale.</a:t>
            </a:r>
          </a:p>
          <a:p>
            <a:pPr algn="just">
              <a:lnSpc>
                <a:spcPts val="3000"/>
              </a:lnSpc>
            </a:pP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8C52FF">
                <a:alpha val="100000"/>
              </a:srgbClr>
            </a:gs>
            <a:gs pos="100000">
              <a:srgbClr val="00BF63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949225" y="0"/>
            <a:ext cx="6662939" cy="762000"/>
            <a:chOff x="0" y="0"/>
            <a:chExt cx="1754848" cy="20069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754848" cy="200691"/>
            </a:xfrm>
            <a:custGeom>
              <a:avLst/>
              <a:gdLst/>
              <a:ahLst/>
              <a:cxnLst/>
              <a:rect r="r" b="b" t="t" l="l"/>
              <a:pathLst>
                <a:path h="200691" w="1754848">
                  <a:moveTo>
                    <a:pt x="203200" y="0"/>
                  </a:moveTo>
                  <a:lnTo>
                    <a:pt x="1754848" y="0"/>
                  </a:lnTo>
                  <a:lnTo>
                    <a:pt x="1551648" y="200691"/>
                  </a:lnTo>
                  <a:lnTo>
                    <a:pt x="0" y="20069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01600" y="-47625"/>
              <a:ext cx="1551648" cy="2483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10800000">
            <a:off x="12574287" y="9525000"/>
            <a:ext cx="6662939" cy="762000"/>
            <a:chOff x="0" y="0"/>
            <a:chExt cx="1754848" cy="20069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754848" cy="200691"/>
            </a:xfrm>
            <a:custGeom>
              <a:avLst/>
              <a:gdLst/>
              <a:ahLst/>
              <a:cxnLst/>
              <a:rect r="r" b="b" t="t" l="l"/>
              <a:pathLst>
                <a:path h="200691" w="1754848">
                  <a:moveTo>
                    <a:pt x="203200" y="0"/>
                  </a:moveTo>
                  <a:lnTo>
                    <a:pt x="1754848" y="0"/>
                  </a:lnTo>
                  <a:lnTo>
                    <a:pt x="1551648" y="200691"/>
                  </a:lnTo>
                  <a:lnTo>
                    <a:pt x="0" y="20069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01600" y="-47625"/>
              <a:ext cx="1551648" cy="2483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7062876" y="762000"/>
            <a:ext cx="392848" cy="97855"/>
          </a:xfrm>
          <a:custGeom>
            <a:avLst/>
            <a:gdLst/>
            <a:ahLst/>
            <a:cxnLst/>
            <a:rect r="r" b="b" t="t" l="l"/>
            <a:pathLst>
              <a:path h="97855" w="392848">
                <a:moveTo>
                  <a:pt x="0" y="0"/>
                </a:moveTo>
                <a:lnTo>
                  <a:pt x="392848" y="0"/>
                </a:lnTo>
                <a:lnTo>
                  <a:pt x="392848" y="97855"/>
                </a:lnTo>
                <a:lnTo>
                  <a:pt x="0" y="978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225124" y="585067"/>
            <a:ext cx="15837752" cy="1708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3999"/>
              </a:lnSpc>
              <a:spcBef>
                <a:spcPct val="0"/>
              </a:spcBef>
            </a:pPr>
            <a:r>
              <a:rPr lang="en-US" sz="9999" spc="-399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Conclusion</a:t>
            </a:r>
          </a:p>
        </p:txBody>
      </p:sp>
      <p:sp>
        <p:nvSpPr>
          <p:cNvPr name="Freeform 10" id="10"/>
          <p:cNvSpPr/>
          <p:nvPr/>
        </p:nvSpPr>
        <p:spPr>
          <a:xfrm flipH="true" flipV="false" rot="0">
            <a:off x="5713713" y="1028700"/>
            <a:ext cx="633491" cy="484909"/>
          </a:xfrm>
          <a:custGeom>
            <a:avLst/>
            <a:gdLst/>
            <a:ahLst/>
            <a:cxnLst/>
            <a:rect r="r" b="b" t="t" l="l"/>
            <a:pathLst>
              <a:path h="484909" w="633491">
                <a:moveTo>
                  <a:pt x="633492" y="0"/>
                </a:moveTo>
                <a:lnTo>
                  <a:pt x="0" y="0"/>
                </a:lnTo>
                <a:lnTo>
                  <a:pt x="0" y="484909"/>
                </a:lnTo>
                <a:lnTo>
                  <a:pt x="633492" y="484909"/>
                </a:lnTo>
                <a:lnTo>
                  <a:pt x="633492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2512177" y="3137909"/>
            <a:ext cx="4867337" cy="1441949"/>
          </a:xfrm>
          <a:custGeom>
            <a:avLst/>
            <a:gdLst/>
            <a:ahLst/>
            <a:cxnLst/>
            <a:rect r="r" b="b" t="t" l="l"/>
            <a:pathLst>
              <a:path h="1441949" w="4867337">
                <a:moveTo>
                  <a:pt x="0" y="0"/>
                </a:moveTo>
                <a:lnTo>
                  <a:pt x="4867338" y="0"/>
                </a:lnTo>
                <a:lnTo>
                  <a:pt x="4867338" y="1441949"/>
                </a:lnTo>
                <a:lnTo>
                  <a:pt x="0" y="144194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028700" y="9412635"/>
            <a:ext cx="3015806" cy="2724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99"/>
              </a:lnSpc>
            </a:pPr>
            <a:r>
              <a:rPr lang="en-US" sz="15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TOTAL QUALITY MANAGEMENT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74514" y="2464118"/>
            <a:ext cx="4650780" cy="5213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40"/>
              </a:lnSpc>
            </a:pPr>
            <a:r>
              <a:rPr lang="en-US" sz="310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1. Di</a:t>
            </a:r>
            <a:r>
              <a:rPr lang="en-US" b="true" sz="31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 you like the book?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900283" y="3080759"/>
            <a:ext cx="4970363" cy="5213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40"/>
              </a:lnSpc>
            </a:pPr>
            <a:r>
              <a:rPr lang="en-US" sz="31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Yes, I really liked the book.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34950" y="3697344"/>
            <a:ext cx="7037586" cy="5213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40"/>
              </a:lnSpc>
            </a:pPr>
            <a:r>
              <a:rPr lang="en-US" sz="310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2. What di</a:t>
            </a:r>
            <a:r>
              <a:rPr lang="en-US" b="true" sz="31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 you learn from the book?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881834" y="4313929"/>
            <a:ext cx="9977625" cy="9410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80"/>
              </a:lnSpc>
            </a:pPr>
            <a:r>
              <a:rPr lang="en-US" sz="27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I learned important principles about effective communication and people management from the book.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834950" y="5235797"/>
            <a:ext cx="9647436" cy="5213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40"/>
              </a:lnSpc>
            </a:pPr>
            <a:r>
              <a:rPr lang="en-US" sz="310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3. What was the part</a:t>
            </a:r>
            <a:r>
              <a:rPr lang="en-US" b="true" sz="31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you were most impressed by?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881834" y="5871431"/>
            <a:ext cx="9977625" cy="9410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80"/>
              </a:lnSpc>
            </a:pPr>
            <a:r>
              <a:rPr lang="en-US" sz="27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The part that impressed me the most was that the leader should not be the hero, but the team should be the hero.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834950" y="6983951"/>
            <a:ext cx="9084171" cy="5213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40"/>
              </a:lnSpc>
            </a:pPr>
            <a:r>
              <a:rPr lang="en-US" sz="310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4. Woul</a:t>
            </a:r>
            <a:r>
              <a:rPr lang="en-US" b="true" sz="31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 you recommend the book for reading?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536481" y="7600536"/>
            <a:ext cx="9977625" cy="49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sz="29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Yes, I definitely recommend it for reading.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1859459" y="2464118"/>
            <a:ext cx="5996484" cy="5213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40"/>
              </a:lnSpc>
            </a:pPr>
            <a:r>
              <a:rPr lang="en-US" sz="310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5. Give a score or rate this book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5DE0E6">
                <a:alpha val="100000"/>
              </a:srgbClr>
            </a:gs>
            <a:gs pos="100000">
              <a:srgbClr val="004AAD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949225" y="0"/>
            <a:ext cx="6662939" cy="762000"/>
            <a:chOff x="0" y="0"/>
            <a:chExt cx="1754848" cy="20069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754848" cy="200691"/>
            </a:xfrm>
            <a:custGeom>
              <a:avLst/>
              <a:gdLst/>
              <a:ahLst/>
              <a:cxnLst/>
              <a:rect r="r" b="b" t="t" l="l"/>
              <a:pathLst>
                <a:path h="200691" w="1754848">
                  <a:moveTo>
                    <a:pt x="203200" y="0"/>
                  </a:moveTo>
                  <a:lnTo>
                    <a:pt x="1754848" y="0"/>
                  </a:lnTo>
                  <a:lnTo>
                    <a:pt x="1551648" y="200691"/>
                  </a:lnTo>
                  <a:lnTo>
                    <a:pt x="0" y="20069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01600" y="-47625"/>
              <a:ext cx="1551648" cy="2483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10800000">
            <a:off x="12574287" y="9525000"/>
            <a:ext cx="6662939" cy="762000"/>
            <a:chOff x="0" y="0"/>
            <a:chExt cx="1754848" cy="20069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754848" cy="200691"/>
            </a:xfrm>
            <a:custGeom>
              <a:avLst/>
              <a:gdLst/>
              <a:ahLst/>
              <a:cxnLst/>
              <a:rect r="r" b="b" t="t" l="l"/>
              <a:pathLst>
                <a:path h="200691" w="1754848">
                  <a:moveTo>
                    <a:pt x="203200" y="0"/>
                  </a:moveTo>
                  <a:lnTo>
                    <a:pt x="1754848" y="0"/>
                  </a:lnTo>
                  <a:lnTo>
                    <a:pt x="1551648" y="200691"/>
                  </a:lnTo>
                  <a:lnTo>
                    <a:pt x="0" y="20069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01600" y="-47625"/>
              <a:ext cx="1551648" cy="2483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7062876" y="762000"/>
            <a:ext cx="392848" cy="97855"/>
          </a:xfrm>
          <a:custGeom>
            <a:avLst/>
            <a:gdLst/>
            <a:ahLst/>
            <a:cxnLst/>
            <a:rect r="r" b="b" t="t" l="l"/>
            <a:pathLst>
              <a:path h="97855" w="392848">
                <a:moveTo>
                  <a:pt x="0" y="0"/>
                </a:moveTo>
                <a:lnTo>
                  <a:pt x="392848" y="0"/>
                </a:lnTo>
                <a:lnTo>
                  <a:pt x="392848" y="97855"/>
                </a:lnTo>
                <a:lnTo>
                  <a:pt x="0" y="978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28700" y="9412635"/>
            <a:ext cx="3015806" cy="2724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99"/>
              </a:lnSpc>
            </a:pPr>
            <a:r>
              <a:rPr lang="en-US" sz="15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TOTAL QUALITY MANAGEMENT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21548" y="1816194"/>
            <a:ext cx="15837752" cy="59403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801"/>
              </a:lnSpc>
              <a:spcBef>
                <a:spcPct val="0"/>
              </a:spcBef>
            </a:pPr>
            <a:r>
              <a:rPr lang="en-US" sz="17001" spc="-68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Thank you for listening.</a:t>
            </a:r>
          </a:p>
        </p:txBody>
      </p:sp>
      <p:sp>
        <p:nvSpPr>
          <p:cNvPr name="Freeform 11" id="11"/>
          <p:cNvSpPr/>
          <p:nvPr/>
        </p:nvSpPr>
        <p:spPr>
          <a:xfrm flipH="true" flipV="false" rot="0">
            <a:off x="2536603" y="2553480"/>
            <a:ext cx="633491" cy="484909"/>
          </a:xfrm>
          <a:custGeom>
            <a:avLst/>
            <a:gdLst/>
            <a:ahLst/>
            <a:cxnLst/>
            <a:rect r="r" b="b" t="t" l="l"/>
            <a:pathLst>
              <a:path h="484909" w="633491">
                <a:moveTo>
                  <a:pt x="633491" y="0"/>
                </a:moveTo>
                <a:lnTo>
                  <a:pt x="0" y="0"/>
                </a:lnTo>
                <a:lnTo>
                  <a:pt x="0" y="484909"/>
                </a:lnTo>
                <a:lnTo>
                  <a:pt x="633491" y="484909"/>
                </a:lnTo>
                <a:lnTo>
                  <a:pt x="633491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7" r="0" b="-37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949225" y="0"/>
            <a:ext cx="6662939" cy="762000"/>
            <a:chOff x="0" y="0"/>
            <a:chExt cx="1754848" cy="20069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754848" cy="200691"/>
            </a:xfrm>
            <a:custGeom>
              <a:avLst/>
              <a:gdLst/>
              <a:ahLst/>
              <a:cxnLst/>
              <a:rect r="r" b="b" t="t" l="l"/>
              <a:pathLst>
                <a:path h="200691" w="1754848">
                  <a:moveTo>
                    <a:pt x="203200" y="0"/>
                  </a:moveTo>
                  <a:lnTo>
                    <a:pt x="1754848" y="0"/>
                  </a:lnTo>
                  <a:lnTo>
                    <a:pt x="1551648" y="200691"/>
                  </a:lnTo>
                  <a:lnTo>
                    <a:pt x="0" y="20069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255C8C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01600" y="-47625"/>
              <a:ext cx="1551648" cy="2483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-10800000">
            <a:off x="12574287" y="9525000"/>
            <a:ext cx="6662939" cy="762000"/>
            <a:chOff x="0" y="0"/>
            <a:chExt cx="1754848" cy="20069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754848" cy="200691"/>
            </a:xfrm>
            <a:custGeom>
              <a:avLst/>
              <a:gdLst/>
              <a:ahLst/>
              <a:cxnLst/>
              <a:rect r="r" b="b" t="t" l="l"/>
              <a:pathLst>
                <a:path h="200691" w="1754848">
                  <a:moveTo>
                    <a:pt x="203200" y="0"/>
                  </a:moveTo>
                  <a:lnTo>
                    <a:pt x="1754848" y="0"/>
                  </a:lnTo>
                  <a:lnTo>
                    <a:pt x="1551648" y="200691"/>
                  </a:lnTo>
                  <a:lnTo>
                    <a:pt x="0" y="20069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255C8C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01600" y="-47625"/>
              <a:ext cx="1551648" cy="2483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7062876" y="762000"/>
            <a:ext cx="392848" cy="97855"/>
          </a:xfrm>
          <a:custGeom>
            <a:avLst/>
            <a:gdLst/>
            <a:ahLst/>
            <a:cxnLst/>
            <a:rect r="r" b="b" t="t" l="l"/>
            <a:pathLst>
              <a:path h="97855" w="392848">
                <a:moveTo>
                  <a:pt x="0" y="0"/>
                </a:moveTo>
                <a:lnTo>
                  <a:pt x="392848" y="0"/>
                </a:lnTo>
                <a:lnTo>
                  <a:pt x="392848" y="97855"/>
                </a:lnTo>
                <a:lnTo>
                  <a:pt x="0" y="9785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1325235" y="3311387"/>
            <a:ext cx="5088281" cy="46304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47"/>
              </a:lnSpc>
            </a:pPr>
            <a:r>
              <a:rPr lang="en-US" b="true" sz="2248" spc="67">
                <a:solidFill>
                  <a:srgbClr val="000000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What managers do</a:t>
            </a:r>
          </a:p>
          <a:p>
            <a:pPr algn="just">
              <a:lnSpc>
                <a:spcPts val="3147"/>
              </a:lnSpc>
            </a:pPr>
            <a:r>
              <a:rPr lang="en-US" b="true" sz="2248" spc="67">
                <a:solidFill>
                  <a:srgbClr val="000000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Leadership</a:t>
            </a:r>
          </a:p>
          <a:p>
            <a:pPr algn="just">
              <a:lnSpc>
                <a:spcPts val="3147"/>
              </a:lnSpc>
            </a:pPr>
            <a:r>
              <a:rPr lang="en-US" b="true" sz="2248" spc="67">
                <a:solidFill>
                  <a:srgbClr val="000000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Motivating people</a:t>
            </a:r>
          </a:p>
          <a:p>
            <a:pPr algn="just">
              <a:lnSpc>
                <a:spcPts val="3147"/>
              </a:lnSpc>
            </a:pPr>
            <a:r>
              <a:rPr lang="en-US" b="true" sz="2248" spc="67">
                <a:solidFill>
                  <a:srgbClr val="000000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Orga</a:t>
            </a:r>
            <a:r>
              <a:rPr lang="en-US" b="true" sz="2248" spc="67">
                <a:solidFill>
                  <a:srgbClr val="000000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nizing</a:t>
            </a:r>
          </a:p>
          <a:p>
            <a:pPr algn="just">
              <a:lnSpc>
                <a:spcPts val="3147"/>
              </a:lnSpc>
            </a:pPr>
            <a:r>
              <a:rPr lang="en-US" b="true" sz="2248" spc="67">
                <a:solidFill>
                  <a:srgbClr val="000000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Team building</a:t>
            </a:r>
          </a:p>
          <a:p>
            <a:pPr algn="just">
              <a:lnSpc>
                <a:spcPts val="3147"/>
              </a:lnSpc>
            </a:pPr>
            <a:r>
              <a:rPr lang="en-US" b="true" sz="2248" spc="67">
                <a:solidFill>
                  <a:srgbClr val="000000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Del</a:t>
            </a:r>
            <a:r>
              <a:rPr lang="en-US" b="true" sz="2248" spc="67">
                <a:solidFill>
                  <a:srgbClr val="000000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egating</a:t>
            </a:r>
          </a:p>
          <a:p>
            <a:pPr algn="just">
              <a:lnSpc>
                <a:spcPts val="3147"/>
              </a:lnSpc>
            </a:pPr>
            <a:r>
              <a:rPr lang="en-US" b="true" sz="2248" spc="67">
                <a:solidFill>
                  <a:srgbClr val="000000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Selection interviewing</a:t>
            </a:r>
          </a:p>
          <a:p>
            <a:pPr algn="just">
              <a:lnSpc>
                <a:spcPts val="3147"/>
              </a:lnSpc>
            </a:pPr>
            <a:r>
              <a:rPr lang="en-US" b="true" sz="2248" spc="67">
                <a:solidFill>
                  <a:srgbClr val="000000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Managing performance</a:t>
            </a:r>
          </a:p>
          <a:p>
            <a:pPr algn="just">
              <a:lnSpc>
                <a:spcPts val="3007"/>
              </a:lnSpc>
            </a:pPr>
            <a:r>
              <a:rPr lang="en-US" b="true" sz="2148" spc="64">
                <a:solidFill>
                  <a:srgbClr val="000000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Helping people to learn and develop</a:t>
            </a:r>
          </a:p>
          <a:p>
            <a:pPr algn="just">
              <a:lnSpc>
                <a:spcPts val="3007"/>
              </a:lnSpc>
            </a:pPr>
            <a:r>
              <a:rPr lang="en-US" b="true" sz="2148" spc="64">
                <a:solidFill>
                  <a:srgbClr val="000000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Rewarding people</a:t>
            </a:r>
          </a:p>
          <a:p>
            <a:pPr algn="just">
              <a:lnSpc>
                <a:spcPts val="3007"/>
              </a:lnSpc>
            </a:pPr>
            <a:r>
              <a:rPr lang="en-US" b="true" sz="2148" spc="64">
                <a:solidFill>
                  <a:srgbClr val="000000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Managing change</a:t>
            </a:r>
          </a:p>
          <a:p>
            <a:pPr algn="just">
              <a:lnSpc>
                <a:spcPts val="3007"/>
              </a:lnSpc>
            </a:pPr>
            <a:r>
              <a:rPr lang="en-US" b="true" sz="2148" spc="64">
                <a:solidFill>
                  <a:srgbClr val="000000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Handling people problems</a:t>
            </a:r>
          </a:p>
        </p:txBody>
      </p:sp>
      <p:sp>
        <p:nvSpPr>
          <p:cNvPr name="AutoShape 11" id="11"/>
          <p:cNvSpPr/>
          <p:nvPr/>
        </p:nvSpPr>
        <p:spPr>
          <a:xfrm flipH="true">
            <a:off x="14056233" y="3646159"/>
            <a:ext cx="2631514" cy="0"/>
          </a:xfrm>
          <a:prstGeom prst="line">
            <a:avLst/>
          </a:prstGeom>
          <a:ln cap="rnd" w="28575">
            <a:solidFill>
              <a:srgbClr val="000000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AutoShape 12" id="12"/>
          <p:cNvSpPr/>
          <p:nvPr/>
        </p:nvSpPr>
        <p:spPr>
          <a:xfrm flipH="true" flipV="true">
            <a:off x="13004326" y="4035284"/>
            <a:ext cx="3683421" cy="0"/>
          </a:xfrm>
          <a:prstGeom prst="line">
            <a:avLst/>
          </a:prstGeom>
          <a:ln cap="rnd" w="28575">
            <a:solidFill>
              <a:srgbClr val="000000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AutoShape 13" id="13"/>
          <p:cNvSpPr/>
          <p:nvPr/>
        </p:nvSpPr>
        <p:spPr>
          <a:xfrm flipH="true">
            <a:off x="14056233" y="4425809"/>
            <a:ext cx="2631514" cy="0"/>
          </a:xfrm>
          <a:prstGeom prst="line">
            <a:avLst/>
          </a:prstGeom>
          <a:ln cap="rnd" w="28575">
            <a:solidFill>
              <a:srgbClr val="000000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AutoShape 14" id="14"/>
          <p:cNvSpPr/>
          <p:nvPr/>
        </p:nvSpPr>
        <p:spPr>
          <a:xfrm flipH="true" flipV="true">
            <a:off x="12958775" y="4816334"/>
            <a:ext cx="3728972" cy="0"/>
          </a:xfrm>
          <a:prstGeom prst="line">
            <a:avLst/>
          </a:prstGeom>
          <a:ln cap="rnd" w="28575">
            <a:solidFill>
              <a:srgbClr val="000000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AutoShape 15" id="15"/>
          <p:cNvSpPr/>
          <p:nvPr/>
        </p:nvSpPr>
        <p:spPr>
          <a:xfrm flipH="true">
            <a:off x="13385364" y="5197358"/>
            <a:ext cx="3302383" cy="0"/>
          </a:xfrm>
          <a:prstGeom prst="line">
            <a:avLst/>
          </a:prstGeom>
          <a:ln cap="rnd" w="28575">
            <a:solidFill>
              <a:srgbClr val="000000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AutoShape 16" id="16"/>
          <p:cNvSpPr/>
          <p:nvPr/>
        </p:nvSpPr>
        <p:spPr>
          <a:xfrm flipH="true">
            <a:off x="12958775" y="5587883"/>
            <a:ext cx="3728972" cy="0"/>
          </a:xfrm>
          <a:prstGeom prst="line">
            <a:avLst/>
          </a:prstGeom>
          <a:ln cap="rnd" w="28575">
            <a:solidFill>
              <a:srgbClr val="000000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AutoShape 17" id="17"/>
          <p:cNvSpPr/>
          <p:nvPr/>
        </p:nvSpPr>
        <p:spPr>
          <a:xfrm flipH="true" flipV="true">
            <a:off x="14554766" y="5978408"/>
            <a:ext cx="2132981" cy="0"/>
          </a:xfrm>
          <a:prstGeom prst="line">
            <a:avLst/>
          </a:prstGeom>
          <a:ln cap="rnd" w="28575">
            <a:solidFill>
              <a:srgbClr val="000000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AutoShape 18" id="18"/>
          <p:cNvSpPr/>
          <p:nvPr/>
        </p:nvSpPr>
        <p:spPr>
          <a:xfrm flipH="true">
            <a:off x="14701019" y="6387983"/>
            <a:ext cx="1986728" cy="0"/>
          </a:xfrm>
          <a:prstGeom prst="line">
            <a:avLst/>
          </a:prstGeom>
          <a:ln cap="rnd" w="28575">
            <a:solidFill>
              <a:srgbClr val="000000"/>
            </a:solidFill>
            <a:prstDash val="sysDot"/>
            <a:headEnd type="none" len="sm" w="sm"/>
            <a:tailEnd type="none" len="sm" w="sm"/>
          </a:ln>
        </p:spPr>
      </p:sp>
      <p:grpSp>
        <p:nvGrpSpPr>
          <p:cNvPr name="Group 19" id="19"/>
          <p:cNvGrpSpPr/>
          <p:nvPr/>
        </p:nvGrpSpPr>
        <p:grpSpPr>
          <a:xfrm rot="0">
            <a:off x="7690191" y="2087980"/>
            <a:ext cx="2907618" cy="6111040"/>
            <a:chOff x="0" y="0"/>
            <a:chExt cx="3876824" cy="8148054"/>
          </a:xfrm>
        </p:grpSpPr>
        <p:pic>
          <p:nvPicPr>
            <p:cNvPr name="Picture 20" id="20"/>
            <p:cNvPicPr>
              <a:picLocks noChangeAspect="true"/>
            </p:cNvPicPr>
            <p:nvPr/>
          </p:nvPicPr>
          <p:blipFill>
            <a:blip r:embed="rId5"/>
            <a:srcRect l="21216" t="10907" r="25920" b="0"/>
            <a:stretch>
              <a:fillRect/>
            </a:stretch>
          </p:blipFill>
          <p:spPr>
            <a:xfrm flipH="false" flipV="false">
              <a:off x="0" y="0"/>
              <a:ext cx="3876824" cy="8148054"/>
            </a:xfrm>
            <a:prstGeom prst="rect">
              <a:avLst/>
            </a:prstGeom>
          </p:spPr>
        </p:pic>
      </p:grpSp>
      <p:sp>
        <p:nvSpPr>
          <p:cNvPr name="TextBox 21" id="21"/>
          <p:cNvSpPr txBox="true"/>
          <p:nvPr/>
        </p:nvSpPr>
        <p:spPr>
          <a:xfrm rot="0">
            <a:off x="1028700" y="9412635"/>
            <a:ext cx="3015806" cy="2724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99"/>
              </a:lnSpc>
            </a:pPr>
            <a:r>
              <a:rPr lang="en-US" sz="1599" b="true">
                <a:solidFill>
                  <a:srgbClr val="000000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TOTAL QUALITY MANAGEMENT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856473" y="4139146"/>
            <a:ext cx="4242716" cy="20797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000"/>
              </a:lnSpc>
            </a:pPr>
            <a:r>
              <a:rPr lang="en-US" sz="8000" b="true">
                <a:solidFill>
                  <a:srgbClr val="255C8C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Table of Contents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2842461" y="2126477"/>
            <a:ext cx="2053828" cy="613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sz="35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Contents</a:t>
            </a:r>
          </a:p>
        </p:txBody>
      </p:sp>
      <p:sp>
        <p:nvSpPr>
          <p:cNvPr name="AutoShape 24" id="24"/>
          <p:cNvSpPr/>
          <p:nvPr/>
        </p:nvSpPr>
        <p:spPr>
          <a:xfrm flipH="true">
            <a:off x="13869375" y="7111883"/>
            <a:ext cx="2818372" cy="0"/>
          </a:xfrm>
          <a:prstGeom prst="line">
            <a:avLst/>
          </a:prstGeom>
          <a:ln cap="rnd" w="28575">
            <a:solidFill>
              <a:srgbClr val="000000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AutoShape 25" id="25"/>
          <p:cNvSpPr/>
          <p:nvPr/>
        </p:nvSpPr>
        <p:spPr>
          <a:xfrm flipH="true">
            <a:off x="13869375" y="7492883"/>
            <a:ext cx="2818372" cy="0"/>
          </a:xfrm>
          <a:prstGeom prst="line">
            <a:avLst/>
          </a:prstGeom>
          <a:ln cap="rnd" w="28575">
            <a:solidFill>
              <a:srgbClr val="000000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AutoShape 26" id="26"/>
          <p:cNvSpPr/>
          <p:nvPr/>
        </p:nvSpPr>
        <p:spPr>
          <a:xfrm flipH="true">
            <a:off x="15075429" y="7873883"/>
            <a:ext cx="1612318" cy="0"/>
          </a:xfrm>
          <a:prstGeom prst="line">
            <a:avLst/>
          </a:prstGeom>
          <a:ln cap="rnd" w="28575">
            <a:solidFill>
              <a:srgbClr val="000000"/>
            </a:solidFill>
            <a:prstDash val="sysDot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55C8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323070" y="2042868"/>
            <a:ext cx="4182650" cy="6445541"/>
            <a:chOff x="0" y="0"/>
            <a:chExt cx="5576867" cy="8594055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1330" t="0" r="1330" b="0"/>
            <a:stretch>
              <a:fillRect/>
            </a:stretch>
          </p:blipFill>
          <p:spPr>
            <a:xfrm flipH="false" flipV="false">
              <a:off x="0" y="0"/>
              <a:ext cx="5576867" cy="8594055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5950824" y="1941950"/>
            <a:ext cx="6386353" cy="6546460"/>
            <a:chOff x="0" y="0"/>
            <a:chExt cx="1682002" cy="172417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682002" cy="1724171"/>
            </a:xfrm>
            <a:custGeom>
              <a:avLst/>
              <a:gdLst/>
              <a:ahLst/>
              <a:cxnLst/>
              <a:rect r="r" b="b" t="t" l="l"/>
              <a:pathLst>
                <a:path h="1724171" w="1682002">
                  <a:moveTo>
                    <a:pt x="13335" y="0"/>
                  </a:moveTo>
                  <a:lnTo>
                    <a:pt x="1668668" y="0"/>
                  </a:lnTo>
                  <a:cubicBezTo>
                    <a:pt x="1672204" y="0"/>
                    <a:pt x="1675596" y="1405"/>
                    <a:pt x="1678097" y="3906"/>
                  </a:cubicBezTo>
                  <a:cubicBezTo>
                    <a:pt x="1680597" y="6406"/>
                    <a:pt x="1682002" y="9798"/>
                    <a:pt x="1682002" y="13335"/>
                  </a:cubicBezTo>
                  <a:lnTo>
                    <a:pt x="1682002" y="1710836"/>
                  </a:lnTo>
                  <a:cubicBezTo>
                    <a:pt x="1682002" y="1714372"/>
                    <a:pt x="1680597" y="1717764"/>
                    <a:pt x="1678097" y="1720265"/>
                  </a:cubicBezTo>
                  <a:cubicBezTo>
                    <a:pt x="1675596" y="1722766"/>
                    <a:pt x="1672204" y="1724171"/>
                    <a:pt x="1668668" y="1724171"/>
                  </a:cubicBezTo>
                  <a:lnTo>
                    <a:pt x="13335" y="1724171"/>
                  </a:lnTo>
                  <a:cubicBezTo>
                    <a:pt x="9798" y="1724171"/>
                    <a:pt x="6406" y="1722766"/>
                    <a:pt x="3906" y="1720265"/>
                  </a:cubicBezTo>
                  <a:cubicBezTo>
                    <a:pt x="1405" y="1717764"/>
                    <a:pt x="0" y="1714372"/>
                    <a:pt x="0" y="1710836"/>
                  </a:cubicBezTo>
                  <a:lnTo>
                    <a:pt x="0" y="13335"/>
                  </a:lnTo>
                  <a:cubicBezTo>
                    <a:pt x="0" y="9798"/>
                    <a:pt x="1405" y="6406"/>
                    <a:pt x="3906" y="3906"/>
                  </a:cubicBezTo>
                  <a:cubicBezTo>
                    <a:pt x="6406" y="1405"/>
                    <a:pt x="9798" y="0"/>
                    <a:pt x="1333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1682002" cy="177179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6245707" y="2227945"/>
            <a:ext cx="831315" cy="574309"/>
          </a:xfrm>
          <a:custGeom>
            <a:avLst/>
            <a:gdLst/>
            <a:ahLst/>
            <a:cxnLst/>
            <a:rect r="r" b="b" t="t" l="l"/>
            <a:pathLst>
              <a:path h="574309" w="831315">
                <a:moveTo>
                  <a:pt x="0" y="0"/>
                </a:moveTo>
                <a:lnTo>
                  <a:pt x="831315" y="0"/>
                </a:lnTo>
                <a:lnTo>
                  <a:pt x="831315" y="574309"/>
                </a:lnTo>
                <a:lnTo>
                  <a:pt x="0" y="57430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-949225" y="0"/>
            <a:ext cx="6662939" cy="762000"/>
            <a:chOff x="0" y="0"/>
            <a:chExt cx="1754848" cy="20069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754848" cy="200691"/>
            </a:xfrm>
            <a:custGeom>
              <a:avLst/>
              <a:gdLst/>
              <a:ahLst/>
              <a:cxnLst/>
              <a:rect r="r" b="b" t="t" l="l"/>
              <a:pathLst>
                <a:path h="200691" w="1754848">
                  <a:moveTo>
                    <a:pt x="203200" y="0"/>
                  </a:moveTo>
                  <a:lnTo>
                    <a:pt x="1754848" y="0"/>
                  </a:lnTo>
                  <a:lnTo>
                    <a:pt x="1551648" y="200691"/>
                  </a:lnTo>
                  <a:lnTo>
                    <a:pt x="0" y="20069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101600" y="-47625"/>
              <a:ext cx="1551648" cy="2483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-10800000">
            <a:off x="12574287" y="9525000"/>
            <a:ext cx="6662939" cy="762000"/>
            <a:chOff x="0" y="0"/>
            <a:chExt cx="1754848" cy="200691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754848" cy="200691"/>
            </a:xfrm>
            <a:custGeom>
              <a:avLst/>
              <a:gdLst/>
              <a:ahLst/>
              <a:cxnLst/>
              <a:rect r="r" b="b" t="t" l="l"/>
              <a:pathLst>
                <a:path h="200691" w="1754848">
                  <a:moveTo>
                    <a:pt x="203200" y="0"/>
                  </a:moveTo>
                  <a:lnTo>
                    <a:pt x="1754848" y="0"/>
                  </a:lnTo>
                  <a:lnTo>
                    <a:pt x="1551648" y="200691"/>
                  </a:lnTo>
                  <a:lnTo>
                    <a:pt x="0" y="20069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101600" y="-47625"/>
              <a:ext cx="1551648" cy="2483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7062876" y="762000"/>
            <a:ext cx="392848" cy="97855"/>
          </a:xfrm>
          <a:custGeom>
            <a:avLst/>
            <a:gdLst/>
            <a:ahLst/>
            <a:cxnLst/>
            <a:rect r="r" b="b" t="t" l="l"/>
            <a:pathLst>
              <a:path h="97855" w="392848">
                <a:moveTo>
                  <a:pt x="0" y="0"/>
                </a:moveTo>
                <a:lnTo>
                  <a:pt x="392848" y="0"/>
                </a:lnTo>
                <a:lnTo>
                  <a:pt x="392848" y="97855"/>
                </a:lnTo>
                <a:lnTo>
                  <a:pt x="0" y="9785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797466" y="1941950"/>
            <a:ext cx="4106925" cy="6546460"/>
          </a:xfrm>
          <a:custGeom>
            <a:avLst/>
            <a:gdLst/>
            <a:ahLst/>
            <a:cxnLst/>
            <a:rect r="r" b="b" t="t" l="l"/>
            <a:pathLst>
              <a:path h="6546460" w="4106925">
                <a:moveTo>
                  <a:pt x="0" y="0"/>
                </a:moveTo>
                <a:lnTo>
                  <a:pt x="4106924" y="0"/>
                </a:lnTo>
                <a:lnTo>
                  <a:pt x="4106924" y="6546459"/>
                </a:lnTo>
                <a:lnTo>
                  <a:pt x="0" y="654645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5250" t="-9040" r="-5553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716954" y="1941950"/>
            <a:ext cx="4243270" cy="6546460"/>
          </a:xfrm>
          <a:custGeom>
            <a:avLst/>
            <a:gdLst/>
            <a:ahLst/>
            <a:cxnLst/>
            <a:rect r="r" b="b" t="t" l="l"/>
            <a:pathLst>
              <a:path h="6546460" w="4243270">
                <a:moveTo>
                  <a:pt x="0" y="0"/>
                </a:moveTo>
                <a:lnTo>
                  <a:pt x="4243270" y="0"/>
                </a:lnTo>
                <a:lnTo>
                  <a:pt x="4243270" y="6546459"/>
                </a:lnTo>
                <a:lnTo>
                  <a:pt x="0" y="654645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1490" t="0" r="-149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028700" y="9412635"/>
            <a:ext cx="3015806" cy="272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99"/>
              </a:lnSpc>
            </a:pPr>
            <a:r>
              <a:rPr lang="en-US" sz="1599" b="true">
                <a:solidFill>
                  <a:srgbClr val="FFFFFF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www.reallygreatsite.com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077022" y="2285095"/>
            <a:ext cx="4727441" cy="17955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22"/>
              </a:lnSpc>
            </a:pPr>
            <a:r>
              <a:rPr lang="en-US" sz="6384" b="true">
                <a:solidFill>
                  <a:srgbClr val="255C8C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Michael Armstrong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6497133" y="4196894"/>
            <a:ext cx="5307329" cy="4092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58"/>
              </a:lnSpc>
            </a:pPr>
            <a:r>
              <a:rPr lang="en-US" sz="1839" b="true">
                <a:solidFill>
                  <a:srgbClr val="000000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Michael Armstrong is the UK's </a:t>
            </a:r>
            <a:r>
              <a:rPr lang="en-US" sz="1839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bestselling author of Human Resource Management books</a:t>
            </a:r>
            <a:r>
              <a:rPr lang="en-US" sz="1839" b="true">
                <a:solidFill>
                  <a:srgbClr val="000000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 including Armstrong's Handbook of </a:t>
            </a:r>
            <a:r>
              <a:rPr lang="en-US" sz="1839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Human Resource Management Practice</a:t>
            </a:r>
            <a:r>
              <a:rPr lang="en-US" sz="1839" b="true">
                <a:solidFill>
                  <a:srgbClr val="000000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, Armstrong's Handbook of </a:t>
            </a:r>
            <a:r>
              <a:rPr lang="en-US" sz="1839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Strategic Human Resource Management</a:t>
            </a:r>
            <a:r>
              <a:rPr lang="en-US" sz="1839" b="true">
                <a:solidFill>
                  <a:srgbClr val="000000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, Armstrong's Handbook of </a:t>
            </a:r>
            <a:r>
              <a:rPr lang="en-US" sz="1839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Reward Management Practice</a:t>
            </a:r>
            <a:r>
              <a:rPr lang="en-US" sz="1839" b="true">
                <a:solidFill>
                  <a:srgbClr val="000000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 and Armstrong's Handbook of</a:t>
            </a:r>
            <a:r>
              <a:rPr lang="en-US" sz="1839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Performance Management</a:t>
            </a:r>
            <a:r>
              <a:rPr lang="en-US" sz="1839" b="true">
                <a:solidFill>
                  <a:srgbClr val="000000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 and several other titles published by Kogan Page. His books have </a:t>
            </a:r>
            <a:r>
              <a:rPr lang="en-US" sz="1839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sold over a million copies</a:t>
            </a:r>
            <a:r>
              <a:rPr lang="en-US" sz="1839" b="true">
                <a:solidFill>
                  <a:srgbClr val="000000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 and have been translated into </a:t>
            </a:r>
            <a:r>
              <a:rPr lang="en-US" sz="183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twenty-one</a:t>
            </a:r>
            <a:r>
              <a:rPr lang="en-US" sz="1839" b="true">
                <a:solidFill>
                  <a:srgbClr val="000000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 languages.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7" r="0" b="-37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7770875" y="0"/>
            <a:ext cx="6662939" cy="762000"/>
            <a:chOff x="0" y="0"/>
            <a:chExt cx="1754848" cy="20069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754848" cy="200691"/>
            </a:xfrm>
            <a:custGeom>
              <a:avLst/>
              <a:gdLst/>
              <a:ahLst/>
              <a:cxnLst/>
              <a:rect r="r" b="b" t="t" l="l"/>
              <a:pathLst>
                <a:path h="200691" w="1754848">
                  <a:moveTo>
                    <a:pt x="203200" y="0"/>
                  </a:moveTo>
                  <a:lnTo>
                    <a:pt x="1754848" y="0"/>
                  </a:lnTo>
                  <a:lnTo>
                    <a:pt x="1551648" y="200691"/>
                  </a:lnTo>
                  <a:lnTo>
                    <a:pt x="0" y="20069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255C8C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01600" y="-47625"/>
              <a:ext cx="1551648" cy="2483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-10800000">
            <a:off x="13014030" y="9525000"/>
            <a:ext cx="6662939" cy="762000"/>
            <a:chOff x="0" y="0"/>
            <a:chExt cx="1754848" cy="20069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754848" cy="200691"/>
            </a:xfrm>
            <a:custGeom>
              <a:avLst/>
              <a:gdLst/>
              <a:ahLst/>
              <a:cxnLst/>
              <a:rect r="r" b="b" t="t" l="l"/>
              <a:pathLst>
                <a:path h="200691" w="1754848">
                  <a:moveTo>
                    <a:pt x="203200" y="0"/>
                  </a:moveTo>
                  <a:lnTo>
                    <a:pt x="1754848" y="0"/>
                  </a:lnTo>
                  <a:lnTo>
                    <a:pt x="1551648" y="200691"/>
                  </a:lnTo>
                  <a:lnTo>
                    <a:pt x="0" y="20069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255C8C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01600" y="-47625"/>
              <a:ext cx="1551648" cy="2483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33350" y="1393591"/>
            <a:ext cx="9732004" cy="7445882"/>
            <a:chOff x="0" y="0"/>
            <a:chExt cx="12976006" cy="9927842"/>
          </a:xfrm>
        </p:grpSpPr>
        <p:pic>
          <p:nvPicPr>
            <p:cNvPr name="Picture 10" id="10"/>
            <p:cNvPicPr>
              <a:picLocks noChangeAspect="true"/>
            </p:cNvPicPr>
            <p:nvPr/>
          </p:nvPicPr>
          <p:blipFill>
            <a:blip r:embed="rId3"/>
            <a:srcRect l="6622" t="0" r="6622" b="0"/>
            <a:stretch>
              <a:fillRect/>
            </a:stretch>
          </p:blipFill>
          <p:spPr>
            <a:xfrm flipH="false" flipV="false">
              <a:off x="0" y="0"/>
              <a:ext cx="12976006" cy="9927842"/>
            </a:xfrm>
            <a:prstGeom prst="rect">
              <a:avLst/>
            </a:prstGeom>
          </p:spPr>
        </p:pic>
      </p:grpSp>
      <p:sp>
        <p:nvSpPr>
          <p:cNvPr name="Freeform 11" id="11"/>
          <p:cNvSpPr/>
          <p:nvPr/>
        </p:nvSpPr>
        <p:spPr>
          <a:xfrm flipH="false" flipV="false" rot="0">
            <a:off x="17062876" y="762000"/>
            <a:ext cx="392848" cy="97855"/>
          </a:xfrm>
          <a:custGeom>
            <a:avLst/>
            <a:gdLst/>
            <a:ahLst/>
            <a:cxnLst/>
            <a:rect r="r" b="b" t="t" l="l"/>
            <a:pathLst>
              <a:path h="97855" w="392848">
                <a:moveTo>
                  <a:pt x="0" y="0"/>
                </a:moveTo>
                <a:lnTo>
                  <a:pt x="392848" y="0"/>
                </a:lnTo>
                <a:lnTo>
                  <a:pt x="392848" y="97855"/>
                </a:lnTo>
                <a:lnTo>
                  <a:pt x="0" y="978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9865354" y="9412635"/>
            <a:ext cx="3015806" cy="2724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99"/>
              </a:lnSpc>
            </a:pPr>
            <a:r>
              <a:rPr lang="en-US" sz="1599" b="true">
                <a:solidFill>
                  <a:srgbClr val="000000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TOTAL QUALITY MANAGEMENT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165636" y="1285754"/>
            <a:ext cx="7398997" cy="16560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90"/>
              </a:lnSpc>
            </a:pPr>
            <a:r>
              <a:rPr lang="en-US" sz="5900" b="true">
                <a:solidFill>
                  <a:srgbClr val="255C8C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1. Focus on Results, Not Control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165636" y="3341885"/>
            <a:ext cx="6806251" cy="1133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00"/>
              </a:lnSpc>
            </a:pPr>
            <a:r>
              <a:rPr lang="en-US" b="true" sz="200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Guide employees:</a:t>
            </a:r>
            <a:r>
              <a:rPr lang="en-US" b="true" sz="2000">
                <a:solidFill>
                  <a:srgbClr val="000000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 Instead of micromanaging processes, </a:t>
            </a:r>
            <a:r>
              <a:rPr lang="en-US" b="true" sz="200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focus on outcomes</a:t>
            </a:r>
            <a:r>
              <a:rPr lang="en-US" b="true" sz="2000">
                <a:solidFill>
                  <a:srgbClr val="000000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 and </a:t>
            </a:r>
            <a:r>
              <a:rPr lang="en-US" b="true" sz="200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empower employees</a:t>
            </a:r>
            <a:r>
              <a:rPr lang="en-US" b="true" sz="2000">
                <a:solidFill>
                  <a:srgbClr val="000000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 to take responsibility.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165636" y="4641261"/>
            <a:ext cx="6806251" cy="752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00"/>
              </a:lnSpc>
            </a:pPr>
            <a:r>
              <a:rPr lang="en-US" b="true" sz="200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Build trust:</a:t>
            </a:r>
            <a:r>
              <a:rPr lang="en-US" b="true" sz="2000">
                <a:solidFill>
                  <a:srgbClr val="000000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 </a:t>
            </a:r>
            <a:r>
              <a:rPr lang="en-US" b="true" sz="200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Giving</a:t>
            </a:r>
            <a:r>
              <a:rPr lang="en-US" b="true" sz="2000">
                <a:solidFill>
                  <a:srgbClr val="000000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 employees </a:t>
            </a:r>
            <a:r>
              <a:rPr lang="en-US" b="true" sz="200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freedom</a:t>
            </a:r>
            <a:r>
              <a:rPr lang="en-US" b="true" sz="2000">
                <a:solidFill>
                  <a:srgbClr val="000000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 fosters trust, which increases motivation.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165636" y="5555661"/>
            <a:ext cx="6806251" cy="752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00"/>
              </a:lnSpc>
            </a:pPr>
            <a:r>
              <a:rPr lang="en-US" b="true" sz="200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Measure results:</a:t>
            </a: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Track outcomes, not processes, and evaluate performance based on the results.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165636" y="6553473"/>
            <a:ext cx="6806251" cy="752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00"/>
              </a:lnSpc>
            </a:pPr>
            <a:r>
              <a:rPr lang="en-US" b="true" sz="200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Grant initiative:</a:t>
            </a: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Allow employees the freedom to </a:t>
            </a:r>
            <a:r>
              <a:rPr lang="en-US" b="true" sz="200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make their own decisions</a:t>
            </a: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and </a:t>
            </a:r>
            <a:r>
              <a:rPr lang="en-US" b="true" sz="200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provide flexibility</a:t>
            </a: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165636" y="7705998"/>
            <a:ext cx="6806251" cy="1133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00"/>
              </a:lnSpc>
            </a:pPr>
            <a:r>
              <a:rPr lang="en-US" b="true" sz="200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Example:</a:t>
            </a: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Instead of checking every line of code written by a developer, focus on the project being delivered on time and without errors.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7" r="0" b="-37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345187" y="0"/>
            <a:ext cx="6662939" cy="762000"/>
            <a:chOff x="0" y="0"/>
            <a:chExt cx="1754848" cy="20069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754848" cy="200691"/>
            </a:xfrm>
            <a:custGeom>
              <a:avLst/>
              <a:gdLst/>
              <a:ahLst/>
              <a:cxnLst/>
              <a:rect r="r" b="b" t="t" l="l"/>
              <a:pathLst>
                <a:path h="200691" w="1754848">
                  <a:moveTo>
                    <a:pt x="203200" y="0"/>
                  </a:moveTo>
                  <a:lnTo>
                    <a:pt x="1754848" y="0"/>
                  </a:lnTo>
                  <a:lnTo>
                    <a:pt x="1551648" y="200691"/>
                  </a:lnTo>
                  <a:lnTo>
                    <a:pt x="0" y="20069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255C8C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01600" y="-47625"/>
              <a:ext cx="1551648" cy="2483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-10800000">
            <a:off x="3897968" y="9525000"/>
            <a:ext cx="6662939" cy="762000"/>
            <a:chOff x="0" y="0"/>
            <a:chExt cx="1754848" cy="20069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754848" cy="200691"/>
            </a:xfrm>
            <a:custGeom>
              <a:avLst/>
              <a:gdLst/>
              <a:ahLst/>
              <a:cxnLst/>
              <a:rect r="r" b="b" t="t" l="l"/>
              <a:pathLst>
                <a:path h="200691" w="1754848">
                  <a:moveTo>
                    <a:pt x="203200" y="0"/>
                  </a:moveTo>
                  <a:lnTo>
                    <a:pt x="1754848" y="0"/>
                  </a:lnTo>
                  <a:lnTo>
                    <a:pt x="1551648" y="200691"/>
                  </a:lnTo>
                  <a:lnTo>
                    <a:pt x="0" y="20069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255C8C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01600" y="-47625"/>
              <a:ext cx="1551648" cy="2483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0560906" y="0"/>
            <a:ext cx="7041539" cy="10287000"/>
            <a:chOff x="0" y="0"/>
            <a:chExt cx="9388718" cy="13716000"/>
          </a:xfrm>
        </p:grpSpPr>
        <p:pic>
          <p:nvPicPr>
            <p:cNvPr name="Picture 10" id="10"/>
            <p:cNvPicPr>
              <a:picLocks noChangeAspect="true"/>
            </p:cNvPicPr>
            <p:nvPr/>
          </p:nvPicPr>
          <p:blipFill>
            <a:blip r:embed="rId3"/>
            <a:srcRect l="886" t="0" r="886" b="0"/>
            <a:stretch>
              <a:fillRect/>
            </a:stretch>
          </p:blipFill>
          <p:spPr>
            <a:xfrm flipH="false" flipV="false">
              <a:off x="0" y="0"/>
              <a:ext cx="9388718" cy="13716000"/>
            </a:xfrm>
            <a:prstGeom prst="rect">
              <a:avLst/>
            </a:prstGeom>
          </p:spPr>
        </p:pic>
      </p:grpSp>
      <p:sp>
        <p:nvSpPr>
          <p:cNvPr name="Freeform 11" id="11"/>
          <p:cNvSpPr/>
          <p:nvPr/>
        </p:nvSpPr>
        <p:spPr>
          <a:xfrm flipH="false" flipV="false" rot="0">
            <a:off x="8427697" y="1203202"/>
            <a:ext cx="392848" cy="97855"/>
          </a:xfrm>
          <a:custGeom>
            <a:avLst/>
            <a:gdLst/>
            <a:ahLst/>
            <a:cxnLst/>
            <a:rect r="r" b="b" t="t" l="l"/>
            <a:pathLst>
              <a:path h="97855" w="392848">
                <a:moveTo>
                  <a:pt x="0" y="0"/>
                </a:moveTo>
                <a:lnTo>
                  <a:pt x="392848" y="0"/>
                </a:lnTo>
                <a:lnTo>
                  <a:pt x="392848" y="97855"/>
                </a:lnTo>
                <a:lnTo>
                  <a:pt x="0" y="978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028700" y="9412635"/>
            <a:ext cx="3015806" cy="2724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99"/>
              </a:lnSpc>
            </a:pPr>
            <a:r>
              <a:rPr lang="en-US" sz="1599" b="true">
                <a:solidFill>
                  <a:srgbClr val="000000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TOTAL QUALITY MANAGEMENT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1141866"/>
            <a:ext cx="7398997" cy="24752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90"/>
              </a:lnSpc>
            </a:pPr>
            <a:r>
              <a:rPr lang="en-US" sz="5900" b="true">
                <a:solidFill>
                  <a:srgbClr val="255C8C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2)Adapt Your Management Style to the Individual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28700" y="3751218"/>
            <a:ext cx="6806251" cy="1133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00"/>
              </a:lnSpc>
            </a:pPr>
            <a:r>
              <a:rPr lang="en-US" b="true" sz="200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Understand individual needs: </a:t>
            </a: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Each employee has unique strengths, weaknesses, and needs.</a:t>
            </a:r>
            <a:r>
              <a:rPr lang="en-US" b="true" sz="200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Tailor your approach accordingly.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28700" y="5273245"/>
            <a:ext cx="6806251" cy="1133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00"/>
              </a:lnSpc>
            </a:pPr>
            <a:r>
              <a:rPr lang="en-US" b="true" sz="200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Flexibility based on experience:</a:t>
            </a:r>
            <a:r>
              <a:rPr lang="en-US" b="true" sz="2000">
                <a:solidFill>
                  <a:srgbClr val="000000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 Offer more guidance to new employees while granting more freedom to experienced ones.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28700" y="6795271"/>
            <a:ext cx="6806251" cy="752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00"/>
              </a:lnSpc>
            </a:pPr>
            <a:r>
              <a:rPr lang="en-US" b="true" sz="200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Personalized feedback:</a:t>
            </a: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Tailor feedback to individual development levels.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7" r="0" b="-37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7770875" y="0"/>
            <a:ext cx="6662939" cy="762000"/>
            <a:chOff x="0" y="0"/>
            <a:chExt cx="1754848" cy="20069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754848" cy="200691"/>
            </a:xfrm>
            <a:custGeom>
              <a:avLst/>
              <a:gdLst/>
              <a:ahLst/>
              <a:cxnLst/>
              <a:rect r="r" b="b" t="t" l="l"/>
              <a:pathLst>
                <a:path h="200691" w="1754848">
                  <a:moveTo>
                    <a:pt x="203200" y="0"/>
                  </a:moveTo>
                  <a:lnTo>
                    <a:pt x="1754848" y="0"/>
                  </a:lnTo>
                  <a:lnTo>
                    <a:pt x="1551648" y="200691"/>
                  </a:lnTo>
                  <a:lnTo>
                    <a:pt x="0" y="20069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255C8C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01600" y="-47625"/>
              <a:ext cx="1551648" cy="2483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-10800000">
            <a:off x="13014030" y="9525000"/>
            <a:ext cx="6662939" cy="762000"/>
            <a:chOff x="0" y="0"/>
            <a:chExt cx="1754848" cy="20069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754848" cy="200691"/>
            </a:xfrm>
            <a:custGeom>
              <a:avLst/>
              <a:gdLst/>
              <a:ahLst/>
              <a:cxnLst/>
              <a:rect r="r" b="b" t="t" l="l"/>
              <a:pathLst>
                <a:path h="200691" w="1754848">
                  <a:moveTo>
                    <a:pt x="203200" y="0"/>
                  </a:moveTo>
                  <a:lnTo>
                    <a:pt x="1754848" y="0"/>
                  </a:lnTo>
                  <a:lnTo>
                    <a:pt x="1551648" y="200691"/>
                  </a:lnTo>
                  <a:lnTo>
                    <a:pt x="0" y="20069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255C8C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01600" y="-47625"/>
              <a:ext cx="1551648" cy="2483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242193" y="1650487"/>
            <a:ext cx="9623162" cy="7007738"/>
            <a:chOff x="0" y="0"/>
            <a:chExt cx="12830882" cy="9343651"/>
          </a:xfrm>
        </p:grpSpPr>
        <p:pic>
          <p:nvPicPr>
            <p:cNvPr name="Picture 10" id="10"/>
            <p:cNvPicPr>
              <a:picLocks noChangeAspect="true"/>
            </p:cNvPicPr>
            <p:nvPr/>
          </p:nvPicPr>
          <p:blipFill>
            <a:blip r:embed="rId3"/>
            <a:srcRect l="4769" t="0" r="4769" b="0"/>
            <a:stretch>
              <a:fillRect/>
            </a:stretch>
          </p:blipFill>
          <p:spPr>
            <a:xfrm flipH="false" flipV="false">
              <a:off x="0" y="0"/>
              <a:ext cx="12830882" cy="9343651"/>
            </a:xfrm>
            <a:prstGeom prst="rect">
              <a:avLst/>
            </a:prstGeom>
          </p:spPr>
        </p:pic>
      </p:grpSp>
      <p:sp>
        <p:nvSpPr>
          <p:cNvPr name="Freeform 11" id="11"/>
          <p:cNvSpPr/>
          <p:nvPr/>
        </p:nvSpPr>
        <p:spPr>
          <a:xfrm flipH="false" flipV="false" rot="0">
            <a:off x="17062876" y="762000"/>
            <a:ext cx="392848" cy="97855"/>
          </a:xfrm>
          <a:custGeom>
            <a:avLst/>
            <a:gdLst/>
            <a:ahLst/>
            <a:cxnLst/>
            <a:rect r="r" b="b" t="t" l="l"/>
            <a:pathLst>
              <a:path h="97855" w="392848">
                <a:moveTo>
                  <a:pt x="0" y="0"/>
                </a:moveTo>
                <a:lnTo>
                  <a:pt x="392848" y="0"/>
                </a:lnTo>
                <a:lnTo>
                  <a:pt x="392848" y="97855"/>
                </a:lnTo>
                <a:lnTo>
                  <a:pt x="0" y="978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9865354" y="9412635"/>
            <a:ext cx="3015806" cy="2724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99"/>
              </a:lnSpc>
            </a:pPr>
            <a:r>
              <a:rPr lang="en-US" sz="1599" b="true">
                <a:solidFill>
                  <a:srgbClr val="000000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TOTAL QUALITY MANAGEMENT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165636" y="1630106"/>
            <a:ext cx="7398997" cy="6057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20"/>
              </a:lnSpc>
            </a:pPr>
            <a:r>
              <a:rPr lang="en-US" sz="4200" b="true">
                <a:solidFill>
                  <a:srgbClr val="255C8C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3. Clearly Define Expectations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256625" y="2332861"/>
            <a:ext cx="6806251" cy="752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00"/>
              </a:lnSpc>
            </a:pPr>
            <a:r>
              <a:rPr lang="en-US" b="true" sz="200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Clarity:</a:t>
            </a: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Clearly </a:t>
            </a:r>
            <a:r>
              <a:rPr lang="en-US" b="true" sz="200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define roles</a:t>
            </a: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lang="en-US" b="true" sz="200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goals</a:t>
            </a: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, and </a:t>
            </a:r>
            <a:r>
              <a:rPr lang="en-US" b="true" sz="200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success criteria</a:t>
            </a: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to avoid ambiguity.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256625" y="3494530"/>
            <a:ext cx="6806251" cy="752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00"/>
              </a:lnSpc>
            </a:pPr>
            <a:r>
              <a:rPr lang="en-US" b="true" sz="200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Avoid uncertainty:</a:t>
            </a: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Uncertainty leads to stress and mistakes. Be clear about what is expected.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256625" y="4543425"/>
            <a:ext cx="6806251" cy="1133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00"/>
              </a:lnSpc>
            </a:pPr>
            <a:r>
              <a:rPr lang="en-US" b="true" sz="200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Goal-oriented approach:</a:t>
            </a: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000" u="sng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Employees are more motivated when they have clear</a:t>
            </a: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and specific goals to work toward.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256625" y="5972175"/>
            <a:ext cx="6806251" cy="1133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00"/>
              </a:lnSpc>
            </a:pPr>
            <a:r>
              <a:rPr lang="en-US" b="true" sz="200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Provide deadlines:</a:t>
            </a: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b="true" sz="200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Clearly state when goals need to be achieved</a:t>
            </a: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to help employees manage their time effectively.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281557" y="7515225"/>
            <a:ext cx="6806251" cy="1133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00"/>
              </a:lnSpc>
            </a:pPr>
            <a:r>
              <a:rPr lang="en-US" b="true" sz="200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Example:</a:t>
            </a: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Instead of saying “Prepare a presentation,” say “Prepare a 10-slide presentation with graphics by Monday, lasting 15 minutes” to set clear expectations.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7" r="0" b="-37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345187" y="0"/>
            <a:ext cx="6662939" cy="762000"/>
            <a:chOff x="0" y="0"/>
            <a:chExt cx="1754848" cy="20069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754848" cy="200691"/>
            </a:xfrm>
            <a:custGeom>
              <a:avLst/>
              <a:gdLst/>
              <a:ahLst/>
              <a:cxnLst/>
              <a:rect r="r" b="b" t="t" l="l"/>
              <a:pathLst>
                <a:path h="200691" w="1754848">
                  <a:moveTo>
                    <a:pt x="203200" y="0"/>
                  </a:moveTo>
                  <a:lnTo>
                    <a:pt x="1754848" y="0"/>
                  </a:lnTo>
                  <a:lnTo>
                    <a:pt x="1551648" y="200691"/>
                  </a:lnTo>
                  <a:lnTo>
                    <a:pt x="0" y="20069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255C8C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01600" y="-47625"/>
              <a:ext cx="1551648" cy="2483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-10800000">
            <a:off x="3897968" y="9525000"/>
            <a:ext cx="6662939" cy="762000"/>
            <a:chOff x="0" y="0"/>
            <a:chExt cx="1754848" cy="20069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754848" cy="200691"/>
            </a:xfrm>
            <a:custGeom>
              <a:avLst/>
              <a:gdLst/>
              <a:ahLst/>
              <a:cxnLst/>
              <a:rect r="r" b="b" t="t" l="l"/>
              <a:pathLst>
                <a:path h="200691" w="1754848">
                  <a:moveTo>
                    <a:pt x="203200" y="0"/>
                  </a:moveTo>
                  <a:lnTo>
                    <a:pt x="1754848" y="0"/>
                  </a:lnTo>
                  <a:lnTo>
                    <a:pt x="1551648" y="200691"/>
                  </a:lnTo>
                  <a:lnTo>
                    <a:pt x="0" y="20069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255C8C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01600" y="-47625"/>
              <a:ext cx="1551648" cy="2483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9144000" y="2288105"/>
            <a:ext cx="8896544" cy="5710790"/>
            <a:chOff x="0" y="0"/>
            <a:chExt cx="11862059" cy="7614387"/>
          </a:xfrm>
        </p:grpSpPr>
        <p:pic>
          <p:nvPicPr>
            <p:cNvPr name="Picture 10" id="10"/>
            <p:cNvPicPr>
              <a:picLocks noChangeAspect="true"/>
            </p:cNvPicPr>
            <p:nvPr/>
          </p:nvPicPr>
          <p:blipFill>
            <a:blip r:embed="rId3"/>
            <a:srcRect l="8911" t="0" r="8911" b="0"/>
            <a:stretch>
              <a:fillRect/>
            </a:stretch>
          </p:blipFill>
          <p:spPr>
            <a:xfrm flipH="false" flipV="false">
              <a:off x="0" y="0"/>
              <a:ext cx="11862059" cy="7614387"/>
            </a:xfrm>
            <a:prstGeom prst="rect">
              <a:avLst/>
            </a:prstGeom>
          </p:spPr>
        </p:pic>
      </p:grpSp>
      <p:sp>
        <p:nvSpPr>
          <p:cNvPr name="Freeform 11" id="11"/>
          <p:cNvSpPr/>
          <p:nvPr/>
        </p:nvSpPr>
        <p:spPr>
          <a:xfrm flipH="false" flipV="false" rot="0">
            <a:off x="7581158" y="1226232"/>
            <a:ext cx="392848" cy="97855"/>
          </a:xfrm>
          <a:custGeom>
            <a:avLst/>
            <a:gdLst/>
            <a:ahLst/>
            <a:cxnLst/>
            <a:rect r="r" b="b" t="t" l="l"/>
            <a:pathLst>
              <a:path h="97855" w="392848">
                <a:moveTo>
                  <a:pt x="0" y="0"/>
                </a:moveTo>
                <a:lnTo>
                  <a:pt x="392848" y="0"/>
                </a:lnTo>
                <a:lnTo>
                  <a:pt x="392848" y="97855"/>
                </a:lnTo>
                <a:lnTo>
                  <a:pt x="0" y="978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028700" y="9412635"/>
            <a:ext cx="3015806" cy="2724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99"/>
              </a:lnSpc>
            </a:pPr>
            <a:r>
              <a:rPr lang="en-US" sz="1599" b="true">
                <a:solidFill>
                  <a:srgbClr val="000000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TOTAL QUALITY MANAGEMENT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71331" y="1381237"/>
            <a:ext cx="8692841" cy="13671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90"/>
              </a:lnSpc>
            </a:pPr>
            <a:r>
              <a:rPr lang="en-US" sz="4900" b="true">
                <a:solidFill>
                  <a:srgbClr val="255C8C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4. Provide Regular and Constructive Feedback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71331" y="2891269"/>
            <a:ext cx="6806251" cy="1133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00"/>
              </a:lnSpc>
            </a:pPr>
            <a:r>
              <a:rPr lang="en-US" b="true" sz="200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Real-time feedback:</a:t>
            </a: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Offer feedback </a:t>
            </a:r>
            <a:r>
              <a:rPr lang="en-US" b="true" sz="200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regularly</a:t>
            </a: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, not just at the end of the year, so employees can improve continuously.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71331" y="4074347"/>
            <a:ext cx="6806251" cy="752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00"/>
              </a:lnSpc>
            </a:pPr>
            <a:r>
              <a:rPr lang="en-US" b="true" sz="200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Positive and constructive:</a:t>
            </a: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Feedback should not only be about criticism but also an opportunity for development.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71331" y="4941122"/>
            <a:ext cx="6806251" cy="1133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00"/>
              </a:lnSpc>
            </a:pPr>
            <a:r>
              <a:rPr lang="en-US" b="true" sz="200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Balanced communication:</a:t>
            </a: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Provide both praise and constructive feedback to </a:t>
            </a:r>
            <a:r>
              <a:rPr lang="en-US" b="true" sz="200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encourage growth</a:t>
            </a: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and </a:t>
            </a:r>
            <a:r>
              <a:rPr lang="en-US" b="true" sz="200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motivation</a:t>
            </a: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71331" y="6169846"/>
            <a:ext cx="6806251" cy="752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00"/>
              </a:lnSpc>
            </a:pPr>
            <a:r>
              <a:rPr lang="en-US" b="true" sz="200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Development-focused:</a:t>
            </a: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Use feedback as a tool for personal development.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71331" y="7065196"/>
            <a:ext cx="6806251" cy="1133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00"/>
              </a:lnSpc>
            </a:pPr>
            <a:r>
              <a:rPr lang="en-US" b="true" sz="200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Example:</a:t>
            </a: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Provide balanced feedback like “Your presentation was clear, but you could make the graphics more explanatory” to help employees grow.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7" r="0" b="-37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7770875" y="0"/>
            <a:ext cx="6662939" cy="762000"/>
            <a:chOff x="0" y="0"/>
            <a:chExt cx="1754848" cy="20069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754848" cy="200691"/>
            </a:xfrm>
            <a:custGeom>
              <a:avLst/>
              <a:gdLst/>
              <a:ahLst/>
              <a:cxnLst/>
              <a:rect r="r" b="b" t="t" l="l"/>
              <a:pathLst>
                <a:path h="200691" w="1754848">
                  <a:moveTo>
                    <a:pt x="203200" y="0"/>
                  </a:moveTo>
                  <a:lnTo>
                    <a:pt x="1754848" y="0"/>
                  </a:lnTo>
                  <a:lnTo>
                    <a:pt x="1551648" y="200691"/>
                  </a:lnTo>
                  <a:lnTo>
                    <a:pt x="0" y="20069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255C8C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01600" y="-47625"/>
              <a:ext cx="1551648" cy="2483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-10800000">
            <a:off x="13014030" y="9525000"/>
            <a:ext cx="6662939" cy="762000"/>
            <a:chOff x="0" y="0"/>
            <a:chExt cx="1754848" cy="20069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754848" cy="200691"/>
            </a:xfrm>
            <a:custGeom>
              <a:avLst/>
              <a:gdLst/>
              <a:ahLst/>
              <a:cxnLst/>
              <a:rect r="r" b="b" t="t" l="l"/>
              <a:pathLst>
                <a:path h="200691" w="1754848">
                  <a:moveTo>
                    <a:pt x="203200" y="0"/>
                  </a:moveTo>
                  <a:lnTo>
                    <a:pt x="1754848" y="0"/>
                  </a:lnTo>
                  <a:lnTo>
                    <a:pt x="1551648" y="200691"/>
                  </a:lnTo>
                  <a:lnTo>
                    <a:pt x="0" y="20069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255C8C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01600" y="-47625"/>
              <a:ext cx="1551648" cy="2483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641022" y="1028700"/>
            <a:ext cx="8502978" cy="8202644"/>
            <a:chOff x="0" y="0"/>
            <a:chExt cx="11337304" cy="10936859"/>
          </a:xfrm>
        </p:grpSpPr>
        <p:pic>
          <p:nvPicPr>
            <p:cNvPr name="Picture 10" id="10"/>
            <p:cNvPicPr>
              <a:picLocks noChangeAspect="true"/>
            </p:cNvPicPr>
            <p:nvPr/>
          </p:nvPicPr>
          <p:blipFill>
            <a:blip r:embed="rId3"/>
            <a:srcRect l="0" t="338" r="0" b="338"/>
            <a:stretch>
              <a:fillRect/>
            </a:stretch>
          </p:blipFill>
          <p:spPr>
            <a:xfrm flipH="false" flipV="false">
              <a:off x="0" y="0"/>
              <a:ext cx="11337304" cy="10936859"/>
            </a:xfrm>
            <a:prstGeom prst="rect">
              <a:avLst/>
            </a:prstGeom>
          </p:spPr>
        </p:pic>
      </p:grpSp>
      <p:sp>
        <p:nvSpPr>
          <p:cNvPr name="Freeform 11" id="11"/>
          <p:cNvSpPr/>
          <p:nvPr/>
        </p:nvSpPr>
        <p:spPr>
          <a:xfrm flipH="false" flipV="false" rot="0">
            <a:off x="17062876" y="762000"/>
            <a:ext cx="392848" cy="97855"/>
          </a:xfrm>
          <a:custGeom>
            <a:avLst/>
            <a:gdLst/>
            <a:ahLst/>
            <a:cxnLst/>
            <a:rect r="r" b="b" t="t" l="l"/>
            <a:pathLst>
              <a:path h="97855" w="392848">
                <a:moveTo>
                  <a:pt x="0" y="0"/>
                </a:moveTo>
                <a:lnTo>
                  <a:pt x="392848" y="0"/>
                </a:lnTo>
                <a:lnTo>
                  <a:pt x="392848" y="97855"/>
                </a:lnTo>
                <a:lnTo>
                  <a:pt x="0" y="978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9865354" y="9412635"/>
            <a:ext cx="3015806" cy="2724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99"/>
              </a:lnSpc>
            </a:pPr>
            <a:r>
              <a:rPr lang="en-US" sz="1599" b="true">
                <a:solidFill>
                  <a:srgbClr val="000000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TOTAL QUALITY MANAGEMENT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018726" y="1057275"/>
            <a:ext cx="8541997" cy="11868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20"/>
              </a:lnSpc>
            </a:pPr>
            <a:r>
              <a:rPr lang="en-US" sz="4200" b="true">
                <a:solidFill>
                  <a:srgbClr val="255C8C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5. Create an Environment for Excellence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018726" y="2557471"/>
            <a:ext cx="6806251" cy="752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00"/>
              </a:lnSpc>
            </a:pPr>
            <a:r>
              <a:rPr lang="en-US" b="true" sz="200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Provide the necessary tools:</a:t>
            </a: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Ensure employees have the tools, time, and </a:t>
            </a:r>
            <a:r>
              <a:rPr lang="en-US" b="true" sz="200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support they need to succeed.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018726" y="3635773"/>
            <a:ext cx="6806251" cy="752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00"/>
              </a:lnSpc>
            </a:pPr>
            <a:r>
              <a:rPr lang="en-US" b="true" sz="200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Motivation:</a:t>
            </a: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A motivating environment leads to higher performance and satisfaction.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018726" y="4569223"/>
            <a:ext cx="6806251" cy="1133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00"/>
              </a:lnSpc>
            </a:pPr>
            <a:r>
              <a:rPr lang="en-US" b="true" sz="200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Equipment and training:</a:t>
            </a: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Provide the right software, hardware, and training for employees to </a:t>
            </a:r>
            <a:r>
              <a:rPr lang="en-US" b="true" sz="200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perform their jobs well.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018726" y="5759848"/>
            <a:ext cx="6806251" cy="1133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00"/>
              </a:lnSpc>
            </a:pPr>
            <a:r>
              <a:rPr lang="en-US" b="true" sz="200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Psychological safety:</a:t>
            </a: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Create an environment where employees feel comfortable taking risks and making mistakes.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018726" y="7074298"/>
            <a:ext cx="6806251" cy="1133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00"/>
              </a:lnSpc>
            </a:pPr>
            <a:r>
              <a:rPr lang="en-US" b="true" sz="200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Example: </a:t>
            </a: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Providing a high-performance computer and the right software for a graphic designer </a:t>
            </a:r>
            <a:r>
              <a:rPr lang="en-US" b="true" sz="200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enables them to do their best work.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7" r="0" b="-37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345187" y="0"/>
            <a:ext cx="6662939" cy="762000"/>
            <a:chOff x="0" y="0"/>
            <a:chExt cx="1754848" cy="20069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754848" cy="200691"/>
            </a:xfrm>
            <a:custGeom>
              <a:avLst/>
              <a:gdLst/>
              <a:ahLst/>
              <a:cxnLst/>
              <a:rect r="r" b="b" t="t" l="l"/>
              <a:pathLst>
                <a:path h="200691" w="1754848">
                  <a:moveTo>
                    <a:pt x="203200" y="0"/>
                  </a:moveTo>
                  <a:lnTo>
                    <a:pt x="1754848" y="0"/>
                  </a:lnTo>
                  <a:lnTo>
                    <a:pt x="1551648" y="200691"/>
                  </a:lnTo>
                  <a:lnTo>
                    <a:pt x="0" y="20069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255C8C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01600" y="-47625"/>
              <a:ext cx="1551648" cy="2483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-10800000">
            <a:off x="3897968" y="9525000"/>
            <a:ext cx="6662939" cy="762000"/>
            <a:chOff x="0" y="0"/>
            <a:chExt cx="1754848" cy="20069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754848" cy="200691"/>
            </a:xfrm>
            <a:custGeom>
              <a:avLst/>
              <a:gdLst/>
              <a:ahLst/>
              <a:cxnLst/>
              <a:rect r="r" b="b" t="t" l="l"/>
              <a:pathLst>
                <a:path h="200691" w="1754848">
                  <a:moveTo>
                    <a:pt x="203200" y="0"/>
                  </a:moveTo>
                  <a:lnTo>
                    <a:pt x="1754848" y="0"/>
                  </a:lnTo>
                  <a:lnTo>
                    <a:pt x="1551648" y="200691"/>
                  </a:lnTo>
                  <a:lnTo>
                    <a:pt x="0" y="20069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255C8C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01600" y="-47625"/>
              <a:ext cx="1551648" cy="2483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9451037" y="1851283"/>
            <a:ext cx="8700323" cy="7040217"/>
            <a:chOff x="0" y="0"/>
            <a:chExt cx="11600430" cy="9386957"/>
          </a:xfrm>
        </p:grpSpPr>
        <p:pic>
          <p:nvPicPr>
            <p:cNvPr name="Picture 10" id="10"/>
            <p:cNvPicPr>
              <a:picLocks noChangeAspect="true"/>
            </p:cNvPicPr>
            <p:nvPr/>
          </p:nvPicPr>
          <p:blipFill>
            <a:blip r:embed="rId3"/>
            <a:srcRect l="12925" t="0" r="12925" b="0"/>
            <a:stretch>
              <a:fillRect/>
            </a:stretch>
          </p:blipFill>
          <p:spPr>
            <a:xfrm flipH="false" flipV="false">
              <a:off x="0" y="0"/>
              <a:ext cx="11600430" cy="9386957"/>
            </a:xfrm>
            <a:prstGeom prst="rect">
              <a:avLst/>
            </a:prstGeom>
          </p:spPr>
        </p:pic>
      </p:grpSp>
      <p:sp>
        <p:nvSpPr>
          <p:cNvPr name="Freeform 11" id="11"/>
          <p:cNvSpPr/>
          <p:nvPr/>
        </p:nvSpPr>
        <p:spPr>
          <a:xfrm flipH="false" flipV="false" rot="0">
            <a:off x="9058189" y="1339097"/>
            <a:ext cx="392848" cy="97855"/>
          </a:xfrm>
          <a:custGeom>
            <a:avLst/>
            <a:gdLst/>
            <a:ahLst/>
            <a:cxnLst/>
            <a:rect r="r" b="b" t="t" l="l"/>
            <a:pathLst>
              <a:path h="97855" w="392848">
                <a:moveTo>
                  <a:pt x="0" y="0"/>
                </a:moveTo>
                <a:lnTo>
                  <a:pt x="392848" y="0"/>
                </a:lnTo>
                <a:lnTo>
                  <a:pt x="392848" y="97855"/>
                </a:lnTo>
                <a:lnTo>
                  <a:pt x="0" y="978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028700" y="9412635"/>
            <a:ext cx="3015806" cy="2724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99"/>
              </a:lnSpc>
            </a:pPr>
            <a:r>
              <a:rPr lang="en-US" sz="1599" b="true">
                <a:solidFill>
                  <a:srgbClr val="000000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TOTAL QUALITY MANAGEMENT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453563" y="1396247"/>
            <a:ext cx="8692841" cy="16560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90"/>
              </a:lnSpc>
            </a:pPr>
            <a:r>
              <a:rPr lang="en-US" sz="5900" b="true">
                <a:solidFill>
                  <a:srgbClr val="255C8C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6. Don’t Avoid Difficult Conversations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453563" y="3395228"/>
            <a:ext cx="6806251" cy="752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00"/>
              </a:lnSpc>
            </a:pPr>
            <a:r>
              <a:rPr lang="en-US" b="true" sz="200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Direct approach: Address difficult issues head-on</a:t>
            </a: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, rather than avoiding or delaying them.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453563" y="4473531"/>
            <a:ext cx="6806251" cy="752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00"/>
              </a:lnSpc>
            </a:pPr>
            <a:r>
              <a:rPr lang="en-US" b="true" sz="200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Open and respectful communication:</a:t>
            </a: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Approach challenging topics with openness, honesty, and respect.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453563" y="5406981"/>
            <a:ext cx="6806251" cy="752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00"/>
              </a:lnSpc>
            </a:pPr>
            <a:r>
              <a:rPr lang="en-US" b="true" sz="200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Resolve issues early:</a:t>
            </a: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Address conflicts and issues at an early stage to prevent them from escalating.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453563" y="6597606"/>
            <a:ext cx="6806251" cy="752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00"/>
              </a:lnSpc>
            </a:pPr>
            <a:r>
              <a:rPr lang="en-US" b="true" sz="200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Offer solutions:</a:t>
            </a: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Difficult conversations </a:t>
            </a:r>
            <a:r>
              <a:rPr lang="en-US" b="true" sz="200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should include proposed solutions</a:t>
            </a: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lang="en-US" sz="2000">
                <a:solidFill>
                  <a:srgbClr val="FF3131"/>
                </a:solidFill>
                <a:latin typeface="Open Sans"/>
                <a:ea typeface="Open Sans"/>
                <a:cs typeface="Open Sans"/>
                <a:sym typeface="Open Sans"/>
              </a:rPr>
              <a:t>not just criticism</a:t>
            </a: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453563" y="7912056"/>
            <a:ext cx="6806251" cy="1133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00"/>
              </a:lnSpc>
            </a:pPr>
            <a:r>
              <a:rPr lang="en-US" b="true" sz="200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Example:</a:t>
            </a: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Have a one-on-one conversation with an underperforming employee </a:t>
            </a:r>
            <a:r>
              <a:rPr lang="en-US" b="true" sz="200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early on</a:t>
            </a: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and </a:t>
            </a:r>
            <a:r>
              <a:rPr lang="en-US" b="true" sz="200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discuss expectations clearly and respectfully.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DAGmfPDV6o4</dc:identifier>
  <dcterms:modified xsi:type="dcterms:W3CDTF">2011-08-01T06:04:30Z</dcterms:modified>
  <cp:revision>1</cp:revision>
  <dc:title>Copy of Purple White Modern &amp; Minimalist Business Portfolio Presentation</dc:title>
</cp:coreProperties>
</file>